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6" r:id="rId2"/>
    <p:sldId id="271" r:id="rId3"/>
    <p:sldId id="269" r:id="rId4"/>
    <p:sldId id="272" r:id="rId5"/>
    <p:sldId id="273" r:id="rId6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6287" autoAdjust="0"/>
    <p:restoredTop sz="94660"/>
  </p:normalViewPr>
  <p:slideViewPr>
    <p:cSldViewPr>
      <p:cViewPr varScale="1">
        <p:scale>
          <a:sx n="68" d="100"/>
          <a:sy n="68" d="100"/>
        </p:scale>
        <p:origin x="187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CC727C9D-54A9-4A5E-9B7D-0898ED6F88DF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2D86396C-7C04-4905-94F9-F51EC18EB8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8082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7072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7072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65499B6E-4C4C-40D9-859E-0AAA7240C518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63638"/>
            <a:ext cx="4189413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80004"/>
            <a:ext cx="5642610" cy="3665458"/>
          </a:xfrm>
          <a:prstGeom prst="rect">
            <a:avLst/>
          </a:prstGeom>
        </p:spPr>
        <p:txBody>
          <a:bodyPr vert="horz" lIns="93497" tIns="46749" rIns="93497" bIns="4674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56414" cy="467071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30"/>
            <a:ext cx="3056414" cy="467071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0015E5A6-D2AF-47CD-9B49-0EC8158A5F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087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3775" y="758825"/>
            <a:ext cx="5065713" cy="37988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8C80DC-ECB3-4E1A-B8CB-70ADC9268D0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715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2C00-C04E-44FB-859B-4E768949833C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D073-1414-4005-9883-CF92563D0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2C00-C04E-44FB-859B-4E768949833C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D073-1414-4005-9883-CF92563D0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2C00-C04E-44FB-859B-4E768949833C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D073-1414-4005-9883-CF92563D0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2C00-C04E-44FB-859B-4E768949833C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D073-1414-4005-9883-CF92563D0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2C00-C04E-44FB-859B-4E768949833C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D073-1414-4005-9883-CF92563D0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2C00-C04E-44FB-859B-4E768949833C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D073-1414-4005-9883-CF92563D0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2C00-C04E-44FB-859B-4E768949833C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D073-1414-4005-9883-CF92563D0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2C00-C04E-44FB-859B-4E768949833C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D073-1414-4005-9883-CF92563D0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2C00-C04E-44FB-859B-4E768949833C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D073-1414-4005-9883-CF92563D0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2C00-C04E-44FB-859B-4E768949833C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D073-1414-4005-9883-CF92563D0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E2C00-C04E-44FB-859B-4E768949833C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D073-1414-4005-9883-CF92563D0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E2C00-C04E-44FB-859B-4E768949833C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0D073-1414-4005-9883-CF92563D0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.jpeg"/><Relationship Id="rId2" Type="http://schemas.openxmlformats.org/officeDocument/2006/relationships/video" Target="../media/media1.gif"/><Relationship Id="rId1" Type="http://schemas.microsoft.com/office/2007/relationships/media" Target="../media/media1.gif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1772816"/>
            <a:ext cx="7848600" cy="3657600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5577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TRANSISI SKEMA PENELITIAN PUPT IPB T.A. 2017 MENUJU SKEMA PUPT DIKTI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50804"/>
            <a:ext cx="6400800" cy="1270992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SOSIALISASI PPM LPPM IPB</a:t>
            </a:r>
          </a:p>
          <a:p>
            <a:r>
              <a:rPr lang="en-US" b="1" dirty="0">
                <a:solidFill>
                  <a:schemeClr val="tx1"/>
                </a:solidFill>
              </a:rPr>
              <a:t>1 AGUSTUS 2017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7800" y="1177927"/>
          <a:ext cx="8801100" cy="53624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64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36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86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Kategori Penelitian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32" marR="5683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</a:rPr>
                        <a:t>Skema</a:t>
                      </a:r>
                      <a:endParaRPr lang="id-ID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32" marR="5683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33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</a:rPr>
                        <a:t>A. SKEMA KOMPETITIF NASIONAL </a:t>
                      </a:r>
                      <a:endParaRPr lang="id-ID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32" marR="56832" marT="0" marB="0" anchor="ctr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8674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</a:rPr>
                        <a:t>Penelitian Dasar </a:t>
                      </a:r>
                      <a:endParaRPr lang="id-ID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32" marR="5683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</a:rPr>
                        <a:t>Penelitian Kerja Sama Luar Negeri (PKLN)</a:t>
                      </a:r>
                      <a:endParaRPr lang="id-ID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32" marR="56832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8674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</a:rPr>
                        <a:t>Penelitian Berbasis Kompetensi (PBK)</a:t>
                      </a:r>
                      <a:endParaRPr lang="id-ID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32" marR="56832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8674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</a:rPr>
                        <a:t>Penelitian Terapan</a:t>
                      </a:r>
                      <a:endParaRPr lang="id-ID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32" marR="5683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</a:rPr>
                        <a:t>Penelitian Strategis Nasiona (PSN)</a:t>
                      </a:r>
                      <a:endParaRPr lang="id-ID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32" marR="56832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8674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</a:rPr>
                        <a:t>Penelitian Penciptaan dan Penyajian Seni (P3S)</a:t>
                      </a:r>
                      <a:endParaRPr lang="id-ID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32" marR="56832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8674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</a:rPr>
                        <a:t>Penelitian Unggulan Strategis Nasional (PUSN)</a:t>
                      </a:r>
                      <a:endParaRPr lang="id-ID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32" marR="56832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6781">
                <a:tc rowSpan="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Penelitian Peningkatan Kapasitas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32" marR="5683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Penelitian Dosen Pemula (PDP) 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32" marR="56832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8674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</a:rPr>
                        <a:t>Penelitian Kerja Sama Antar Perguruan Tinggi (PKPT) </a:t>
                      </a:r>
                      <a:endParaRPr lang="id-ID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32" marR="56832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8674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</a:rPr>
                        <a:t>Penelitian Tim Pascasarjana (PTP) </a:t>
                      </a:r>
                      <a:endParaRPr lang="id-ID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32" marR="56832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8674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</a:rPr>
                        <a:t>Penelitian Disertasi Doktor (PDD) </a:t>
                      </a:r>
                      <a:endParaRPr lang="id-ID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32" marR="56832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3012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</a:rPr>
                        <a:t>Penelitian Pendidikan Magister menuju Doktor untuk Sarjana Unggul (PMSDU) </a:t>
                      </a:r>
                      <a:endParaRPr lang="id-ID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32" marR="56832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36781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</a:rPr>
                        <a:t>Penelitian Pascadoktor (PPD) </a:t>
                      </a:r>
                      <a:endParaRPr lang="id-ID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32" marR="56832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2433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B. SKEMA DESENTRALISASI 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32" marR="56832" marT="0" marB="0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8674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</a:rPr>
                        <a:t>PUPT</a:t>
                      </a:r>
                      <a:endParaRPr lang="id-ID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32" marR="5683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</a:rPr>
                        <a:t>Penelitian Dasar Unggulan Perguruan Tinggi (PDUPT)</a:t>
                      </a:r>
                      <a:endParaRPr lang="id-ID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32" marR="56832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8674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>
                          <a:effectLst/>
                        </a:rPr>
                        <a:t>Penelitian Terapan Unggulan Perguruan Tinggi (PTUPT) </a:t>
                      </a:r>
                      <a:endParaRPr lang="id-ID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32" marR="56832" marT="0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3012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d-ID" sz="1800" dirty="0">
                          <a:effectLst/>
                        </a:rPr>
                        <a:t>Penelitian Pengembangan Unggulan Perguruan Tinggi (PPUPT) </a:t>
                      </a:r>
                      <a:endParaRPr lang="id-ID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832" marR="56832" marT="0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107504" y="200834"/>
            <a:ext cx="871285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 b="1" dirty="0">
                <a:solidFill>
                  <a:srgbClr val="FF0000"/>
                </a:solidFill>
              </a:rPr>
              <a:t>KATEGORI DAN SKEMA PENELITIAN KEMENRISTEKDIKTI SESUAI BUKU PEDOMAN EDISI XI</a:t>
            </a:r>
            <a:endParaRPr lang="en-US" sz="2000" b="1" dirty="0">
              <a:solidFill>
                <a:srgbClr val="FF0000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536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262021"/>
              </p:ext>
            </p:extLst>
          </p:nvPr>
        </p:nvGraphicFramePr>
        <p:xfrm>
          <a:off x="0" y="560725"/>
          <a:ext cx="9143999" cy="6335517"/>
        </p:xfrm>
        <a:graphic>
          <a:graphicData uri="http://schemas.openxmlformats.org/drawingml/2006/table">
            <a:tbl>
              <a:tblPr/>
              <a:tblGrid>
                <a:gridCol w="2051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92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305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643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Skim </a:t>
                      </a:r>
                      <a:r>
                        <a:rPr lang="en-US" sz="1500" b="1" dirty="0" err="1">
                          <a:solidFill>
                            <a:schemeClr val="bg1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Penelitian</a:t>
                      </a:r>
                      <a:endParaRPr lang="en-US" sz="1500" dirty="0">
                        <a:solidFill>
                          <a:schemeClr val="bg1"/>
                        </a:solidFill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50118" marR="5011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err="1">
                          <a:solidFill>
                            <a:schemeClr val="bg1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Karakter</a:t>
                      </a:r>
                      <a:endParaRPr lang="en-US" sz="1500" dirty="0">
                        <a:solidFill>
                          <a:schemeClr val="bg1"/>
                        </a:solidFill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50118" marR="5011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err="1">
                          <a:solidFill>
                            <a:schemeClr val="bg1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Syarat</a:t>
                      </a:r>
                      <a:r>
                        <a:rPr lang="en-US" sz="1500" b="1" dirty="0">
                          <a:solidFill>
                            <a:schemeClr val="bg1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500" b="1" dirty="0" err="1">
                          <a:solidFill>
                            <a:schemeClr val="bg1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Wajib</a:t>
                      </a:r>
                      <a:endParaRPr lang="en-US" sz="1500" dirty="0">
                        <a:solidFill>
                          <a:schemeClr val="bg1"/>
                        </a:solidFill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50118" marR="5011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Dana </a:t>
                      </a:r>
                      <a:r>
                        <a:rPr lang="id-ID" sz="1500" b="1" dirty="0">
                          <a:solidFill>
                            <a:schemeClr val="bg1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sesuai SBK PMK</a:t>
                      </a:r>
                      <a:r>
                        <a:rPr lang="id-ID" sz="1500" b="1" baseline="0" dirty="0">
                          <a:solidFill>
                            <a:schemeClr val="bg1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 106/2016</a:t>
                      </a:r>
                      <a:endParaRPr lang="en-US" sz="1500" dirty="0">
                        <a:solidFill>
                          <a:schemeClr val="bg1"/>
                        </a:solidFill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50118" marR="5011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500" b="1" dirty="0">
                          <a:solidFill>
                            <a:schemeClr val="bg1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Skema PUPT</a:t>
                      </a:r>
                      <a:r>
                        <a:rPr lang="id-ID" sz="1500" b="1" baseline="0" dirty="0">
                          <a:solidFill>
                            <a:schemeClr val="bg1"/>
                          </a:solidFill>
                          <a:latin typeface="Calibri" pitchFamily="34" charset="0"/>
                          <a:ea typeface="Calibri"/>
                          <a:cs typeface="Times New Roman"/>
                        </a:rPr>
                        <a:t> DIKTI</a:t>
                      </a:r>
                      <a:endParaRPr lang="en-US" sz="1500" b="1" dirty="0">
                        <a:solidFill>
                          <a:schemeClr val="bg1"/>
                        </a:solidFill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50118" marR="5011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7043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en-US" sz="1400" b="1" dirty="0" err="1">
                          <a:latin typeface="+mn-lt"/>
                          <a:ea typeface="Calibri"/>
                          <a:cs typeface="Times New Roman"/>
                        </a:rPr>
                        <a:t>Penelitian</a:t>
                      </a:r>
                      <a:r>
                        <a:rPr lang="en-US" sz="1400" b="1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n-lt"/>
                          <a:ea typeface="Calibri"/>
                          <a:cs typeface="Times New Roman"/>
                        </a:rPr>
                        <a:t>Institusi</a:t>
                      </a: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Penelitian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aksi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Terkoordinasi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di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IPB,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Kebutuhan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strategis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+mn-lt"/>
                        </a:rPr>
                        <a:t>Kolaboratif</a:t>
                      </a:r>
                      <a:r>
                        <a:rPr lang="en-US" sz="1400" baseline="0" dirty="0">
                          <a:latin typeface="+mn-lt"/>
                        </a:rPr>
                        <a:t> </a:t>
                      </a:r>
                      <a:r>
                        <a:rPr lang="en-US" sz="1400" baseline="0" dirty="0" err="1">
                          <a:latin typeface="+mn-lt"/>
                        </a:rPr>
                        <a:t>dan</a:t>
                      </a:r>
                      <a:r>
                        <a:rPr lang="en-US" sz="1400" baseline="0" dirty="0">
                          <a:latin typeface="+mn-lt"/>
                        </a:rPr>
                        <a:t> </a:t>
                      </a:r>
                      <a:r>
                        <a:rPr lang="en-US" sz="1400" baseline="0" dirty="0" err="1">
                          <a:latin typeface="+mn-lt"/>
                        </a:rPr>
                        <a:t>Integratif</a:t>
                      </a:r>
                      <a:r>
                        <a:rPr lang="en-US" sz="1400" baseline="0" dirty="0">
                          <a:latin typeface="+mn-lt"/>
                        </a:rPr>
                        <a:t> </a:t>
                      </a:r>
                      <a:r>
                        <a:rPr lang="en-US" sz="1400" baseline="0" dirty="0" err="1">
                          <a:latin typeface="+mn-lt"/>
                        </a:rPr>
                        <a:t>dengan</a:t>
                      </a:r>
                      <a:r>
                        <a:rPr lang="en-US" sz="1400" baseline="0" dirty="0">
                          <a:latin typeface="+mn-lt"/>
                        </a:rPr>
                        <a:t> </a:t>
                      </a:r>
                      <a:r>
                        <a:rPr lang="en-US" sz="1400" baseline="0" dirty="0" err="1">
                          <a:latin typeface="+mn-lt"/>
                        </a:rPr>
                        <a:t>institusi</a:t>
                      </a:r>
                      <a:r>
                        <a:rPr lang="en-US" sz="1400" baseline="0" dirty="0">
                          <a:latin typeface="+mn-lt"/>
                        </a:rPr>
                        <a:t> </a:t>
                      </a:r>
                      <a:r>
                        <a:rPr lang="en-US" sz="1400" baseline="0" dirty="0" err="1">
                          <a:latin typeface="+mn-lt"/>
                        </a:rPr>
                        <a:t>pemerintah</a:t>
                      </a:r>
                      <a:r>
                        <a:rPr lang="en-US" sz="1400" baseline="0" dirty="0">
                          <a:latin typeface="+mn-lt"/>
                        </a:rPr>
                        <a:t> </a:t>
                      </a:r>
                      <a:r>
                        <a:rPr lang="en-US" sz="1400" baseline="0" dirty="0" err="1">
                          <a:latin typeface="+mn-lt"/>
                        </a:rPr>
                        <a:t>maupun</a:t>
                      </a:r>
                      <a:r>
                        <a:rPr lang="en-US" sz="1400" baseline="0" dirty="0">
                          <a:latin typeface="+mn-lt"/>
                        </a:rPr>
                        <a:t> </a:t>
                      </a:r>
                      <a:r>
                        <a:rPr lang="en-US" sz="1400" baseline="0" dirty="0" err="1">
                          <a:latin typeface="+mn-lt"/>
                        </a:rPr>
                        <a:t>swasta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marL="50118" marR="5011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>
                          <a:latin typeface="+mn-lt"/>
                        </a:rPr>
                        <a:t>Sesuai SBK Riset</a:t>
                      </a:r>
                      <a:r>
                        <a:rPr lang="id-ID" sz="1400" baseline="0" dirty="0">
                          <a:latin typeface="+mn-lt"/>
                        </a:rPr>
                        <a:t> Pengembangan</a:t>
                      </a:r>
                      <a:endParaRPr lang="en-US" sz="1400" dirty="0">
                        <a:latin typeface="+mn-lt"/>
                      </a:endParaRPr>
                    </a:p>
                  </a:txBody>
                  <a:tcPr marL="50118" marR="5011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+mn-lt"/>
                        </a:rPr>
                        <a:t>PP</a:t>
                      </a:r>
                      <a:r>
                        <a:rPr lang="id-ID" sz="1400" dirty="0">
                          <a:latin typeface="+mn-lt"/>
                        </a:rPr>
                        <a:t>U</a:t>
                      </a:r>
                      <a:r>
                        <a:rPr lang="en-US" sz="1400" dirty="0">
                          <a:latin typeface="+mn-lt"/>
                        </a:rPr>
                        <a:t>PT</a:t>
                      </a:r>
                    </a:p>
                  </a:txBody>
                  <a:tcPr marL="50118" marR="5011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3076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 startAt="2"/>
                      </a:pPr>
                      <a:r>
                        <a:rPr lang="en-US" sz="1400" b="1" dirty="0" err="1">
                          <a:latin typeface="+mn-lt"/>
                          <a:ea typeface="Calibri"/>
                          <a:cs typeface="Times New Roman"/>
                        </a:rPr>
                        <a:t>Penelitian</a:t>
                      </a:r>
                      <a:r>
                        <a:rPr lang="en-US" sz="1400" b="1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n-lt"/>
                          <a:ea typeface="Calibri"/>
                          <a:cs typeface="Times New Roman"/>
                        </a:rPr>
                        <a:t>Unggulan</a:t>
                      </a:r>
                      <a:r>
                        <a:rPr lang="en-US" sz="1400" b="1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b="1" dirty="0" err="1">
                          <a:latin typeface="+mn-lt"/>
                          <a:ea typeface="Calibri"/>
                          <a:cs typeface="Times New Roman"/>
                        </a:rPr>
                        <a:t>Kompetitif</a:t>
                      </a: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+mn-lt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+mn-lt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1794">
                <a:tc>
                  <a:txBody>
                    <a:bodyPr/>
                    <a:lstStyle/>
                    <a:p>
                      <a:pPr marL="280988" marR="0" lvl="0" indent="-280988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Penelitian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Strategis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Unggulan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(PSU)</a:t>
                      </a: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Sentuhan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akhir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aplikatif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Dapat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memecahkan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permasalahan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nasional</a:t>
                      </a: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>
                          <a:latin typeface="+mn-lt"/>
                          <a:ea typeface="Calibri"/>
                          <a:cs typeface="Times New Roman"/>
                        </a:rPr>
                        <a:t>Track record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peneliti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Melibatkan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mahasiswa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pasca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sarjana</a:t>
                      </a: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+mn-lt"/>
                          <a:ea typeface="Calibri"/>
                          <a:cs typeface="Times New Roman"/>
                        </a:rPr>
                        <a:t>Sesuai</a:t>
                      </a:r>
                      <a:r>
                        <a:rPr lang="id-ID" sz="1400" baseline="0" dirty="0">
                          <a:latin typeface="+mn-lt"/>
                          <a:ea typeface="Calibri"/>
                          <a:cs typeface="Times New Roman"/>
                        </a:rPr>
                        <a:t> SBK Riset Terapan</a:t>
                      </a: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PTUPT</a:t>
                      </a: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6804">
                <a:tc>
                  <a:txBody>
                    <a:bodyPr/>
                    <a:lstStyle/>
                    <a:p>
                      <a:pPr marL="280988" marR="0" lvl="0" indent="-280988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2.   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Penelitian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Strategis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Internasional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(PSI)</a:t>
                      </a: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Melibatkan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kerjasama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internasional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Penerbitan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Publikasi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Internasional</a:t>
                      </a: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Kerjasama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sudah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berjalan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Melibatkan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mahasiswa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pasca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sarjana</a:t>
                      </a: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>
                          <a:latin typeface="+mn-lt"/>
                          <a:ea typeface="Calibri"/>
                          <a:cs typeface="Times New Roman"/>
                        </a:rPr>
                        <a:t>Sesuai</a:t>
                      </a:r>
                      <a:r>
                        <a:rPr lang="id-ID" sz="1400" baseline="0">
                          <a:latin typeface="+mn-lt"/>
                          <a:ea typeface="Calibri"/>
                          <a:cs typeface="Times New Roman"/>
                        </a:rPr>
                        <a:t> SBK Riset Terapan</a:t>
                      </a: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PTUPT</a:t>
                      </a: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7435">
                <a:tc>
                  <a:txBody>
                    <a:bodyPr/>
                    <a:lstStyle/>
                    <a:p>
                      <a:pPr marL="280988" marR="0" lvl="0" indent="-280988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3.   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Penelitian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Strategis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Aplikasi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(PSA)</a:t>
                      </a: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21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Sentuhan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akhir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Diseminasi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teknologi</a:t>
                      </a: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0955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Menghasilkan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teknologi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aplikatif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Melibatkan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dosen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muda</a:t>
                      </a: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+mn-lt"/>
                          <a:ea typeface="Calibri"/>
                          <a:cs typeface="Times New Roman"/>
                        </a:rPr>
                        <a:t>Sesuai</a:t>
                      </a:r>
                      <a:r>
                        <a:rPr lang="id-ID" sz="1400" baseline="0" dirty="0">
                          <a:latin typeface="+mn-lt"/>
                          <a:ea typeface="Calibri"/>
                          <a:cs typeface="Times New Roman"/>
                        </a:rPr>
                        <a:t> SBK Riset Terapan</a:t>
                      </a: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PTUPT</a:t>
                      </a:r>
                    </a:p>
                    <a:p>
                      <a:pPr marL="3937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50510">
                <a:tc>
                  <a:txBody>
                    <a:bodyPr/>
                    <a:lstStyle/>
                    <a:p>
                      <a:pPr marL="280988" marR="0" lvl="0" indent="-280988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4.   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Penelitian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Unggulan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sesuai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Mandat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Pusat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(PUP)</a:t>
                      </a: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n-lt"/>
                          <a:ea typeface="Calibri"/>
                          <a:cs typeface="Times New Roman"/>
                        </a:rPr>
                        <a:t>Memperkuat mandat pusat dalam pengembangan keilmuan dan teknologi</a:t>
                      </a: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Mandat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pusat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dikoordinasikan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di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Pusat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Melibatkan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mahasiswa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pascasarjana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Setiap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Pusat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mengajukan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1 (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satu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) proposal</a:t>
                      </a: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+mn-lt"/>
                          <a:ea typeface="Calibri"/>
                          <a:cs typeface="Times New Roman"/>
                        </a:rPr>
                        <a:t>Sesuai</a:t>
                      </a:r>
                      <a:r>
                        <a:rPr lang="id-ID" sz="1400" baseline="0" dirty="0">
                          <a:latin typeface="+mn-lt"/>
                          <a:ea typeface="Calibri"/>
                          <a:cs typeface="Times New Roman"/>
                        </a:rPr>
                        <a:t> SBK Riset Dasar</a:t>
                      </a: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PDUPT</a:t>
                      </a:r>
                    </a:p>
                    <a:p>
                      <a:pPr marL="3937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86151">
                <a:tc>
                  <a:txBody>
                    <a:bodyPr/>
                    <a:lstStyle/>
                    <a:p>
                      <a:pPr marL="280988" marR="0" lvl="0" indent="-280988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5.   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Penelitian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Unggulan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sesuai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mandat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Divisi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(PUD) </a:t>
                      </a: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Memperkuat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mandat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Divisi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dalam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pengembangan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keilmuan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dan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teknologi</a:t>
                      </a: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3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Mandat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Divisi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dikoordinir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di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Divisi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Melibatkan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Dosen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Muda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setiap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Divisi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mengajukan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 1 (</a:t>
                      </a:r>
                      <a:r>
                        <a:rPr lang="en-US" sz="1400" dirty="0" err="1">
                          <a:latin typeface="+mn-lt"/>
                          <a:ea typeface="Calibri"/>
                          <a:cs typeface="Times New Roman"/>
                        </a:rPr>
                        <a:t>satu</a:t>
                      </a: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) proposal</a:t>
                      </a: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400" dirty="0">
                          <a:latin typeface="+mn-lt"/>
                          <a:ea typeface="Calibri"/>
                          <a:cs typeface="Times New Roman"/>
                        </a:rPr>
                        <a:t>Sesuai</a:t>
                      </a:r>
                      <a:r>
                        <a:rPr lang="id-ID" sz="1400" baseline="0" dirty="0">
                          <a:latin typeface="+mn-lt"/>
                          <a:ea typeface="Calibri"/>
                          <a:cs typeface="Times New Roman"/>
                        </a:rPr>
                        <a:t> SBK Riset Dasar</a:t>
                      </a: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937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+mn-lt"/>
                          <a:ea typeface="Calibri"/>
                          <a:cs typeface="Times New Roman"/>
                        </a:rPr>
                        <a:t>PDUPT</a:t>
                      </a: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1" y="62672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b="1" dirty="0">
                <a:solidFill>
                  <a:srgbClr val="FF0000"/>
                </a:solidFill>
              </a:rPr>
              <a:t>TRANSISI </a:t>
            </a:r>
            <a:r>
              <a:rPr lang="en-US" b="1" dirty="0">
                <a:solidFill>
                  <a:srgbClr val="FF0000"/>
                </a:solidFill>
              </a:rPr>
              <a:t>SKEMA PENELITIAN PUPT IPB TA-201</a:t>
            </a:r>
            <a:r>
              <a:rPr lang="id-ID" b="1" dirty="0">
                <a:solidFill>
                  <a:srgbClr val="FF0000"/>
                </a:solidFill>
              </a:rPr>
              <a:t>7 TERHADAP SKEMA PUPT DIKTI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337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004641"/>
              </p:ext>
            </p:extLst>
          </p:nvPr>
        </p:nvGraphicFramePr>
        <p:xfrm>
          <a:off x="179512" y="1524372"/>
          <a:ext cx="8820471" cy="4146512"/>
        </p:xfrm>
        <a:graphic>
          <a:graphicData uri="http://schemas.openxmlformats.org/drawingml/2006/table">
            <a:tbl>
              <a:tblPr/>
              <a:tblGrid>
                <a:gridCol w="4608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36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63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Skim </a:t>
                      </a:r>
                      <a:r>
                        <a:rPr lang="en-US" sz="2000" b="1" dirty="0" err="1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Penelitian</a:t>
                      </a:r>
                      <a:endParaRPr lang="en-US" sz="2000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Dana </a:t>
                      </a:r>
                      <a:r>
                        <a:rPr lang="id-ID" sz="2000" b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sesuai SBK PMK</a:t>
                      </a:r>
                      <a:r>
                        <a:rPr lang="id-ID" sz="2000" b="1" baseline="0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 106/2016</a:t>
                      </a:r>
                      <a:endParaRPr lang="en-US" sz="2000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000" b="1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Skema PUPT</a:t>
                      </a:r>
                      <a:r>
                        <a:rPr lang="id-ID" sz="2000" b="1" baseline="0" dirty="0">
                          <a:solidFill>
                            <a:schemeClr val="bg1"/>
                          </a:solidFill>
                          <a:latin typeface="+mn-lt"/>
                          <a:ea typeface="Calibri"/>
                          <a:cs typeface="Times New Roman"/>
                        </a:rPr>
                        <a:t> DIKTI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439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en-US" sz="2000" b="1" dirty="0" err="1">
                          <a:latin typeface="+mn-lt"/>
                          <a:ea typeface="Calibri"/>
                          <a:cs typeface="Times New Roman"/>
                        </a:rPr>
                        <a:t>Penelitian</a:t>
                      </a:r>
                      <a:r>
                        <a:rPr lang="en-US" sz="2000" b="1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="1" dirty="0" err="1">
                          <a:latin typeface="+mn-lt"/>
                          <a:ea typeface="Calibri"/>
                          <a:cs typeface="Times New Roman"/>
                        </a:rPr>
                        <a:t>Institusi</a:t>
                      </a:r>
                      <a:endParaRPr lang="en-US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>
                          <a:latin typeface="+mn-lt"/>
                        </a:rPr>
                        <a:t>Sesuai SBK Riset</a:t>
                      </a:r>
                      <a:r>
                        <a:rPr lang="id-ID" sz="2000" baseline="0" dirty="0">
                          <a:latin typeface="+mn-lt"/>
                        </a:rPr>
                        <a:t> Pengembangan</a:t>
                      </a:r>
                      <a:endParaRPr lang="en-US" sz="2000" dirty="0">
                        <a:latin typeface="+mn-lt"/>
                      </a:endParaRPr>
                    </a:p>
                  </a:txBody>
                  <a:tcPr marL="50118" marR="50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PP</a:t>
                      </a:r>
                      <a:r>
                        <a:rPr lang="id-ID" sz="2000" dirty="0">
                          <a:latin typeface="+mn-lt"/>
                        </a:rPr>
                        <a:t>U</a:t>
                      </a:r>
                      <a:r>
                        <a:rPr lang="en-US" sz="2000" dirty="0">
                          <a:latin typeface="+mn-lt"/>
                        </a:rPr>
                        <a:t>PT</a:t>
                      </a:r>
                    </a:p>
                  </a:txBody>
                  <a:tcPr marL="50118" marR="5011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3059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UcPeriod" startAt="2"/>
                      </a:pPr>
                      <a:r>
                        <a:rPr lang="en-US" sz="2000" b="1" dirty="0" err="1">
                          <a:latin typeface="+mn-lt"/>
                          <a:ea typeface="Calibri"/>
                          <a:cs typeface="Times New Roman"/>
                        </a:rPr>
                        <a:t>Penelitian</a:t>
                      </a:r>
                      <a:r>
                        <a:rPr lang="en-US" sz="2000" b="1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="1" dirty="0" err="1">
                          <a:latin typeface="+mn-lt"/>
                          <a:ea typeface="Calibri"/>
                          <a:cs typeface="Times New Roman"/>
                        </a:rPr>
                        <a:t>Unggulan</a:t>
                      </a:r>
                      <a:r>
                        <a:rPr lang="en-US" sz="2000" b="1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b="1" dirty="0" err="1">
                          <a:latin typeface="+mn-lt"/>
                          <a:ea typeface="Calibri"/>
                          <a:cs typeface="Times New Roman"/>
                        </a:rPr>
                        <a:t>Kompetitif</a:t>
                      </a:r>
                      <a:r>
                        <a:rPr lang="en-US" sz="2000" b="1" dirty="0">
                          <a:latin typeface="+mn-lt"/>
                          <a:ea typeface="Calibri"/>
                          <a:cs typeface="Times New Roman"/>
                        </a:rPr>
                        <a:t>:</a:t>
                      </a:r>
                      <a:endParaRPr lang="en-US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+mn-lt"/>
                      </a:endParaRPr>
                    </a:p>
                  </a:txBody>
                  <a:tcPr marL="50118" marR="50118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+mn-lt"/>
                      </a:endParaRPr>
                    </a:p>
                  </a:txBody>
                  <a:tcPr marL="50118" marR="50118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9398">
                <a:tc>
                  <a:txBody>
                    <a:bodyPr/>
                    <a:lstStyle/>
                    <a:p>
                      <a:pPr marL="280988" marR="0" lvl="0" indent="-280988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000" dirty="0" err="1">
                          <a:latin typeface="+mn-lt"/>
                          <a:ea typeface="Calibri"/>
                          <a:cs typeface="Times New Roman"/>
                        </a:rPr>
                        <a:t>Penelitian</a:t>
                      </a: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+mn-lt"/>
                          <a:ea typeface="Calibri"/>
                          <a:cs typeface="Times New Roman"/>
                        </a:rPr>
                        <a:t>Strategis</a:t>
                      </a: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+mn-lt"/>
                          <a:ea typeface="Calibri"/>
                          <a:cs typeface="Times New Roman"/>
                        </a:rPr>
                        <a:t>Unggulan</a:t>
                      </a: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 (PSU)</a:t>
                      </a:r>
                    </a:p>
                  </a:txBody>
                  <a:tcPr marL="50118" marR="50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3937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000" dirty="0">
                          <a:latin typeface="+mn-lt"/>
                          <a:ea typeface="Calibri"/>
                          <a:cs typeface="Times New Roman"/>
                        </a:rPr>
                        <a:t>Sesuai</a:t>
                      </a:r>
                      <a:r>
                        <a:rPr lang="id-ID" sz="2000" baseline="0" dirty="0">
                          <a:latin typeface="+mn-lt"/>
                          <a:ea typeface="Calibri"/>
                          <a:cs typeface="Times New Roman"/>
                        </a:rPr>
                        <a:t> SBK Riset Terapan</a:t>
                      </a:r>
                      <a:endParaRPr lang="en-US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3937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PTUPT</a:t>
                      </a:r>
                    </a:p>
                  </a:txBody>
                  <a:tcPr marL="50118" marR="50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080">
                <a:tc>
                  <a:txBody>
                    <a:bodyPr/>
                    <a:lstStyle/>
                    <a:p>
                      <a:pPr marL="280988" marR="0" lvl="0" indent="-280988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2.  </a:t>
                      </a:r>
                      <a:r>
                        <a:rPr lang="en-US" sz="2000" dirty="0" err="1">
                          <a:latin typeface="+mn-lt"/>
                          <a:ea typeface="Calibri"/>
                          <a:cs typeface="Times New Roman"/>
                        </a:rPr>
                        <a:t>Penelitian</a:t>
                      </a: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+mn-lt"/>
                          <a:ea typeface="Calibri"/>
                          <a:cs typeface="Times New Roman"/>
                        </a:rPr>
                        <a:t>Strategis</a:t>
                      </a: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+mn-lt"/>
                          <a:ea typeface="Calibri"/>
                          <a:cs typeface="Times New Roman"/>
                        </a:rPr>
                        <a:t>Internasional</a:t>
                      </a: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 (PSI)</a:t>
                      </a:r>
                    </a:p>
                  </a:txBody>
                  <a:tcPr marL="50118" marR="50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937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937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5330">
                <a:tc>
                  <a:txBody>
                    <a:bodyPr/>
                    <a:lstStyle/>
                    <a:p>
                      <a:pPr marL="280988" marR="0" lvl="0" indent="-280988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3.  </a:t>
                      </a:r>
                      <a:r>
                        <a:rPr lang="en-US" sz="2000" dirty="0" err="1">
                          <a:latin typeface="+mn-lt"/>
                          <a:ea typeface="Calibri"/>
                          <a:cs typeface="Times New Roman"/>
                        </a:rPr>
                        <a:t>Penelitian</a:t>
                      </a: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+mn-lt"/>
                          <a:ea typeface="Calibri"/>
                          <a:cs typeface="Times New Roman"/>
                        </a:rPr>
                        <a:t>Strategis</a:t>
                      </a: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+mn-lt"/>
                          <a:ea typeface="Calibri"/>
                          <a:cs typeface="Times New Roman"/>
                        </a:rPr>
                        <a:t>Aplikasi</a:t>
                      </a: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 (PSA)</a:t>
                      </a:r>
                    </a:p>
                  </a:txBody>
                  <a:tcPr marL="50118" marR="50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937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937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7289">
                <a:tc>
                  <a:txBody>
                    <a:bodyPr/>
                    <a:lstStyle/>
                    <a:p>
                      <a:pPr marL="280988" marR="0" lvl="0" indent="-280988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4.  </a:t>
                      </a:r>
                      <a:r>
                        <a:rPr lang="en-US" sz="2000" dirty="0" err="1">
                          <a:latin typeface="+mn-lt"/>
                          <a:ea typeface="Calibri"/>
                          <a:cs typeface="Times New Roman"/>
                        </a:rPr>
                        <a:t>Penelitian</a:t>
                      </a: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+mn-lt"/>
                          <a:ea typeface="Calibri"/>
                          <a:cs typeface="Times New Roman"/>
                        </a:rPr>
                        <a:t>Unggulan</a:t>
                      </a: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+mn-lt"/>
                          <a:ea typeface="Calibri"/>
                          <a:cs typeface="Times New Roman"/>
                        </a:rPr>
                        <a:t>sesuai</a:t>
                      </a: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+mn-lt"/>
                          <a:ea typeface="Calibri"/>
                          <a:cs typeface="Times New Roman"/>
                        </a:rPr>
                        <a:t>Mandat</a:t>
                      </a: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+mn-lt"/>
                          <a:ea typeface="Calibri"/>
                          <a:cs typeface="Times New Roman"/>
                        </a:rPr>
                        <a:t>Pusat</a:t>
                      </a: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 (PUP)</a:t>
                      </a:r>
                    </a:p>
                  </a:txBody>
                  <a:tcPr marL="50118" marR="50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937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000" dirty="0">
                          <a:latin typeface="+mn-lt"/>
                          <a:ea typeface="Calibri"/>
                          <a:cs typeface="Times New Roman"/>
                        </a:rPr>
                        <a:t>Sesuai</a:t>
                      </a:r>
                      <a:r>
                        <a:rPr lang="id-ID" sz="2000" baseline="0" dirty="0">
                          <a:latin typeface="+mn-lt"/>
                          <a:ea typeface="Calibri"/>
                          <a:cs typeface="Times New Roman"/>
                        </a:rPr>
                        <a:t> SBK Riset Dasar</a:t>
                      </a:r>
                      <a:endParaRPr lang="en-US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937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PDUPT</a:t>
                      </a:r>
                    </a:p>
                    <a:p>
                      <a:pPr marL="3937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06424">
                <a:tc>
                  <a:txBody>
                    <a:bodyPr/>
                    <a:lstStyle/>
                    <a:p>
                      <a:pPr marL="280988" marR="0" lvl="0" indent="-280988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5.  </a:t>
                      </a:r>
                      <a:r>
                        <a:rPr lang="en-US" sz="2000" dirty="0" err="1">
                          <a:latin typeface="+mn-lt"/>
                          <a:ea typeface="Calibri"/>
                          <a:cs typeface="Times New Roman"/>
                        </a:rPr>
                        <a:t>Penelitian</a:t>
                      </a: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+mn-lt"/>
                          <a:ea typeface="Calibri"/>
                          <a:cs typeface="Times New Roman"/>
                        </a:rPr>
                        <a:t>Unggulan</a:t>
                      </a: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+mn-lt"/>
                          <a:ea typeface="Calibri"/>
                          <a:cs typeface="Times New Roman"/>
                        </a:rPr>
                        <a:t>sesuai</a:t>
                      </a: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+mn-lt"/>
                          <a:ea typeface="Calibri"/>
                          <a:cs typeface="Times New Roman"/>
                        </a:rPr>
                        <a:t>mandat</a:t>
                      </a: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+mn-lt"/>
                          <a:ea typeface="Calibri"/>
                          <a:cs typeface="Times New Roman"/>
                        </a:rPr>
                        <a:t>Divisi</a:t>
                      </a:r>
                      <a:r>
                        <a:rPr lang="en-US" sz="2000" dirty="0">
                          <a:latin typeface="+mn-lt"/>
                          <a:ea typeface="Calibri"/>
                          <a:cs typeface="Times New Roman"/>
                        </a:rPr>
                        <a:t> (PUD) </a:t>
                      </a:r>
                    </a:p>
                  </a:txBody>
                  <a:tcPr marL="50118" marR="5011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937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3937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18" marR="5011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404664"/>
            <a:ext cx="9143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b="1" dirty="0">
                <a:solidFill>
                  <a:srgbClr val="FF0000"/>
                </a:solidFill>
              </a:rPr>
              <a:t>TRANSISI </a:t>
            </a:r>
            <a:r>
              <a:rPr lang="en-US" sz="2400" b="1" dirty="0">
                <a:solidFill>
                  <a:srgbClr val="FF0000"/>
                </a:solidFill>
              </a:rPr>
              <a:t>SKEMA PENELITIAN PUPT IPB TAHUN ANGGARAN 201</a:t>
            </a:r>
            <a:r>
              <a:rPr lang="id-ID" sz="2400" b="1" dirty="0">
                <a:solidFill>
                  <a:srgbClr val="FF0000"/>
                </a:solidFill>
              </a:rPr>
              <a:t>7 TERHADAP SKEMA PUPT DIKTI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894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0"/>
          <p:cNvSpPr/>
          <p:nvPr/>
        </p:nvSpPr>
        <p:spPr>
          <a:xfrm>
            <a:off x="21" y="4572000"/>
            <a:ext cx="9144000" cy="5715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25400" cap="rnd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sz="1350" dirty="0">
              <a:solidFill>
                <a:prstClr val="black"/>
              </a:solidFill>
            </a:endParaRPr>
          </a:p>
        </p:txBody>
      </p:sp>
      <p:pic>
        <p:nvPicPr>
          <p:cNvPr id="7" name="Moving-animated-passenger-train-animation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953939" y="4744704"/>
            <a:ext cx="5330513" cy="11331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71519" y="2138699"/>
            <a:ext cx="5001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adley Hand ITC" pitchFamily="66" charset="0"/>
                <a:cs typeface="Apple Chancery"/>
              </a:rPr>
              <a:t>Terimakasih</a:t>
            </a:r>
            <a:endParaRPr lang="en-US" sz="60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adley Hand ITC" pitchFamily="66" charset="0"/>
              <a:cs typeface="Apple Chancery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448249" y="3448257"/>
            <a:ext cx="10124590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50" b="1" dirty="0">
                <a:solidFill>
                  <a:srgbClr val="1F497D"/>
                </a:solidFill>
              </a:rPr>
              <a:t>Mari </a:t>
            </a:r>
            <a:r>
              <a:rPr lang="en-US" sz="2550" b="1" dirty="0" err="1">
                <a:solidFill>
                  <a:srgbClr val="1F497D"/>
                </a:solidFill>
              </a:rPr>
              <a:t>berkolaborasi</a:t>
            </a:r>
            <a:r>
              <a:rPr lang="en-US" sz="2550" b="1" dirty="0">
                <a:solidFill>
                  <a:srgbClr val="1F497D"/>
                </a:solidFill>
              </a:rPr>
              <a:t> </a:t>
            </a:r>
            <a:r>
              <a:rPr lang="en-US" sz="2550" b="1" dirty="0" err="1">
                <a:solidFill>
                  <a:srgbClr val="1F497D"/>
                </a:solidFill>
              </a:rPr>
              <a:t>dengan</a:t>
            </a:r>
            <a:r>
              <a:rPr lang="en-US" sz="2550" b="1" dirty="0">
                <a:solidFill>
                  <a:srgbClr val="1F497D"/>
                </a:solidFill>
              </a:rPr>
              <a:t> </a:t>
            </a:r>
            <a:r>
              <a:rPr lang="en-US" sz="2550" b="1" dirty="0" err="1">
                <a:solidFill>
                  <a:srgbClr val="1F497D"/>
                </a:solidFill>
              </a:rPr>
              <a:t>semangat</a:t>
            </a:r>
            <a:r>
              <a:rPr lang="en-US" sz="2550" b="1" dirty="0">
                <a:solidFill>
                  <a:srgbClr val="1F497D"/>
                </a:solidFill>
              </a:rPr>
              <a:t> </a:t>
            </a:r>
            <a:r>
              <a:rPr lang="en-US" sz="2550" b="1" dirty="0" err="1">
                <a:solidFill>
                  <a:srgbClr val="1F497D"/>
                </a:solidFill>
              </a:rPr>
              <a:t>persatuan</a:t>
            </a:r>
            <a:r>
              <a:rPr lang="en-US" sz="2550" b="1" dirty="0">
                <a:solidFill>
                  <a:srgbClr val="1F497D"/>
                </a:solidFill>
              </a:rPr>
              <a:t> </a:t>
            </a:r>
            <a:r>
              <a:rPr lang="en-US" sz="2550" b="1" dirty="0" err="1">
                <a:solidFill>
                  <a:srgbClr val="1F497D"/>
                </a:solidFill>
              </a:rPr>
              <a:t>dan</a:t>
            </a:r>
            <a:r>
              <a:rPr lang="en-US" sz="2550" b="1" dirty="0">
                <a:solidFill>
                  <a:srgbClr val="1F497D"/>
                </a:solidFill>
              </a:rPr>
              <a:t> </a:t>
            </a:r>
            <a:r>
              <a:rPr lang="en-US" sz="2550" b="1" dirty="0" err="1">
                <a:solidFill>
                  <a:srgbClr val="1F497D"/>
                </a:solidFill>
              </a:rPr>
              <a:t>kedaulatan</a:t>
            </a:r>
            <a:endParaRPr lang="en-US" sz="2550" b="1" dirty="0">
              <a:solidFill>
                <a:srgbClr val="1F497D"/>
              </a:solidFill>
            </a:endParaRPr>
          </a:p>
        </p:txBody>
      </p:sp>
      <p:pic>
        <p:nvPicPr>
          <p:cNvPr id="6" name="Picture 5" descr="institutpertanianbogor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07" y="4771352"/>
            <a:ext cx="1638986" cy="1092657"/>
          </a:xfrm>
          <a:prstGeom prst="rect">
            <a:avLst/>
          </a:prstGeom>
        </p:spPr>
      </p:pic>
      <p:pic>
        <p:nvPicPr>
          <p:cNvPr id="8" name="Picture 7" descr="G.Mang&amp;B.Nayo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548" y="4722662"/>
            <a:ext cx="1594751" cy="119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83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987</TotalTime>
  <Words>469</Words>
  <Application>Microsoft Office PowerPoint</Application>
  <PresentationFormat>On-screen Show (4:3)</PresentationFormat>
  <Paragraphs>83</Paragraphs>
  <Slides>5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Apple Chancery</vt:lpstr>
      <vt:lpstr>Arial</vt:lpstr>
      <vt:lpstr>Arial Rounded MT Bold</vt:lpstr>
      <vt:lpstr>Bradley Hand ITC</vt:lpstr>
      <vt:lpstr>Calibri</vt:lpstr>
      <vt:lpstr>Times New Roman</vt:lpstr>
      <vt:lpstr>Office Theme</vt:lpstr>
      <vt:lpstr>TRANSISI SKEMA PENELITIAN PUPT IPB T.A. 2017 MENUJU SKEMA PUPT DIKTI</vt:lpstr>
      <vt:lpstr>PowerPoint Presentation</vt:lpstr>
      <vt:lpstr>PowerPoint Presentation</vt:lpstr>
      <vt:lpstr>PowerPoint Presentation</vt:lpstr>
      <vt:lpstr>PowerPoint Presentation</vt:lpstr>
    </vt:vector>
  </TitlesOfParts>
  <Company>lppm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ibin</dc:creator>
  <cp:lastModifiedBy>Wildhan Ichsan</cp:lastModifiedBy>
  <cp:revision>116</cp:revision>
  <dcterms:created xsi:type="dcterms:W3CDTF">2014-06-09T06:55:30Z</dcterms:created>
  <dcterms:modified xsi:type="dcterms:W3CDTF">2017-08-01T02:57:57Z</dcterms:modified>
</cp:coreProperties>
</file>