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392" r:id="rId2"/>
    <p:sldId id="393" r:id="rId3"/>
    <p:sldId id="516" r:id="rId4"/>
    <p:sldId id="437" r:id="rId5"/>
    <p:sldId id="523" r:id="rId6"/>
    <p:sldId id="443" r:id="rId7"/>
    <p:sldId id="444" r:id="rId8"/>
    <p:sldId id="460" r:id="rId9"/>
    <p:sldId id="462" r:id="rId10"/>
    <p:sldId id="492" r:id="rId11"/>
    <p:sldId id="524" r:id="rId12"/>
    <p:sldId id="526" r:id="rId13"/>
    <p:sldId id="472" r:id="rId14"/>
    <p:sldId id="484" r:id="rId15"/>
    <p:sldId id="476" r:id="rId16"/>
    <p:sldId id="477" r:id="rId17"/>
    <p:sldId id="479" r:id="rId18"/>
    <p:sldId id="501" r:id="rId19"/>
    <p:sldId id="507" r:id="rId20"/>
    <p:sldId id="521" r:id="rId21"/>
    <p:sldId id="527" r:id="rId22"/>
    <p:sldId id="529" r:id="rId23"/>
    <p:sldId id="530" r:id="rId24"/>
    <p:sldId id="531" r:id="rId25"/>
    <p:sldId id="532" r:id="rId26"/>
    <p:sldId id="496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 X131e" initials="LX" lastIdx="2" clrIdx="0">
    <p:extLst>
      <p:ext uri="{19B8F6BF-5375-455C-9EA6-DF929625EA0E}">
        <p15:presenceInfo xmlns:p15="http://schemas.microsoft.com/office/powerpoint/2012/main" userId="LENOVO X131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57" d="100"/>
          <a:sy n="57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14188-5377-4AE0-A4A2-60CE505DEA17}" type="doc">
      <dgm:prSet loTypeId="urn:microsoft.com/office/officeart/2005/8/layout/hierarchy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1FD1A7DB-2CE3-498A-BE7F-7DE604E1314C}">
      <dgm:prSet phldrT="[Text]" custT="1"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r"/>
          <a:r>
            <a:rPr lang="id-ID" sz="2500" dirty="0" smtClean="0">
              <a:solidFill>
                <a:schemeClr val="tx1"/>
              </a:solidFill>
            </a:rPr>
            <a:t> </a:t>
          </a:r>
          <a:r>
            <a:rPr lang="en-US" sz="3600" dirty="0" smtClean="0">
              <a:solidFill>
                <a:schemeClr val="tx1"/>
              </a:solidFill>
              <a:latin typeface="Arial Rounded MT Bold" pitchFamily="34" charset="0"/>
            </a:rPr>
            <a:t>KEUANGAN NEGARA </a:t>
          </a:r>
          <a:endParaRPr lang="id-ID" sz="3600" dirty="0">
            <a:solidFill>
              <a:schemeClr val="tx1"/>
            </a:solidFill>
            <a:latin typeface="Arial Rounded MT Bold" pitchFamily="34" charset="0"/>
          </a:endParaRPr>
        </a:p>
      </dgm:t>
    </dgm:pt>
    <dgm:pt modelId="{9BCC757D-EB15-4979-B211-C8B0FB495F93}" type="parTrans" cxnId="{03D84C56-7F4F-4D16-AAAD-6FC834A19E23}">
      <dgm:prSet/>
      <dgm:spPr/>
      <dgm:t>
        <a:bodyPr/>
        <a:lstStyle/>
        <a:p>
          <a:endParaRPr lang="id-ID"/>
        </a:p>
      </dgm:t>
    </dgm:pt>
    <dgm:pt modelId="{779674F0-5860-4CBD-922C-21061D819F17}" type="sibTrans" cxnId="{03D84C56-7F4F-4D16-AAAD-6FC834A19E23}">
      <dgm:prSet/>
      <dgm:spPr/>
      <dgm:t>
        <a:bodyPr/>
        <a:lstStyle/>
        <a:p>
          <a:endParaRPr lang="id-ID"/>
        </a:p>
      </dgm:t>
    </dgm:pt>
    <dgm:pt modelId="{96FC6865-220A-4F7F-9034-50C50EE7FE28}" type="pres">
      <dgm:prSet presAssocID="{E7C14188-5377-4AE0-A4A2-60CE505DEA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37CBB998-15F8-463F-8587-5FD6FDAACD07}" type="pres">
      <dgm:prSet presAssocID="{1FD1A7DB-2CE3-498A-BE7F-7DE604E1314C}" presName="vertOne" presStyleCnt="0"/>
      <dgm:spPr/>
    </dgm:pt>
    <dgm:pt modelId="{5669D857-D8F2-49F7-B98B-4EBE3C28B52F}" type="pres">
      <dgm:prSet presAssocID="{1FD1A7DB-2CE3-498A-BE7F-7DE604E1314C}" presName="txOne" presStyleLbl="node0" presStyleIdx="0" presStyleCnt="1" custLinFactNeighborX="-1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0A2538B2-1950-4C7E-A511-0A18E66D089B}" type="pres">
      <dgm:prSet presAssocID="{1FD1A7DB-2CE3-498A-BE7F-7DE604E1314C}" presName="horzOne" presStyleCnt="0"/>
      <dgm:spPr/>
    </dgm:pt>
  </dgm:ptLst>
  <dgm:cxnLst>
    <dgm:cxn modelId="{9B15D3BA-864E-4BA8-95C3-84D1593AF602}" type="presOf" srcId="{E7C14188-5377-4AE0-A4A2-60CE505DEA17}" destId="{96FC6865-220A-4F7F-9034-50C50EE7FE28}" srcOrd="0" destOrd="0" presId="urn:microsoft.com/office/officeart/2005/8/layout/hierarchy4"/>
    <dgm:cxn modelId="{23CBA1FF-CD1D-4953-BDD0-3128F364BB20}" type="presOf" srcId="{1FD1A7DB-2CE3-498A-BE7F-7DE604E1314C}" destId="{5669D857-D8F2-49F7-B98B-4EBE3C28B52F}" srcOrd="0" destOrd="0" presId="urn:microsoft.com/office/officeart/2005/8/layout/hierarchy4"/>
    <dgm:cxn modelId="{03D84C56-7F4F-4D16-AAAD-6FC834A19E23}" srcId="{E7C14188-5377-4AE0-A4A2-60CE505DEA17}" destId="{1FD1A7DB-2CE3-498A-BE7F-7DE604E1314C}" srcOrd="0" destOrd="0" parTransId="{9BCC757D-EB15-4979-B211-C8B0FB495F93}" sibTransId="{779674F0-5860-4CBD-922C-21061D819F17}"/>
    <dgm:cxn modelId="{DA9C6E00-70D5-4FE6-A7CB-571F8B18C2C6}" type="presParOf" srcId="{96FC6865-220A-4F7F-9034-50C50EE7FE28}" destId="{37CBB998-15F8-463F-8587-5FD6FDAACD07}" srcOrd="0" destOrd="0" presId="urn:microsoft.com/office/officeart/2005/8/layout/hierarchy4"/>
    <dgm:cxn modelId="{23FE7BB1-C63F-4814-927B-74C401EAA0B6}" type="presParOf" srcId="{37CBB998-15F8-463F-8587-5FD6FDAACD07}" destId="{5669D857-D8F2-49F7-B98B-4EBE3C28B52F}" srcOrd="0" destOrd="0" presId="urn:microsoft.com/office/officeart/2005/8/layout/hierarchy4"/>
    <dgm:cxn modelId="{EC10BA64-C06B-40A6-B84C-97C487ED3936}" type="presParOf" srcId="{37CBB998-15F8-463F-8587-5FD6FDAACD07}" destId="{0A2538B2-1950-4C7E-A511-0A18E66D089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997669-C7D2-49EA-8BDD-40A0497BB188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BF83E7E-B309-4F7C-B668-6AAA8AC6CE7D}">
      <dgm:prSet phldrT="[Text]"/>
      <dgm:spPr/>
      <dgm:t>
        <a:bodyPr/>
        <a:lstStyle/>
        <a:p>
          <a:r>
            <a:rPr lang="id-ID" dirty="0" smtClean="0">
              <a:latin typeface="Arial Rounded MT Bold" panose="020F0704030504030204" pitchFamily="34" charset="0"/>
            </a:rPr>
            <a:t>Progress</a:t>
          </a:r>
          <a:endParaRPr lang="id-ID" dirty="0">
            <a:latin typeface="Arial Rounded MT Bold" panose="020F0704030504030204" pitchFamily="34" charset="0"/>
          </a:endParaRPr>
        </a:p>
      </dgm:t>
    </dgm:pt>
    <dgm:pt modelId="{75141E2F-47E3-4C03-8D04-599D13A0DB00}" type="parTrans" cxnId="{87DA5E32-04E5-4ACD-85B3-8F4A7A7EB26E}">
      <dgm:prSet/>
      <dgm:spPr/>
      <dgm:t>
        <a:bodyPr/>
        <a:lstStyle/>
        <a:p>
          <a:endParaRPr lang="id-ID"/>
        </a:p>
      </dgm:t>
    </dgm:pt>
    <dgm:pt modelId="{0444FCC8-2D4F-4145-965D-B8D1581326F2}" type="sibTrans" cxnId="{87DA5E32-04E5-4ACD-85B3-8F4A7A7EB26E}">
      <dgm:prSet/>
      <dgm:spPr/>
      <dgm:t>
        <a:bodyPr/>
        <a:lstStyle/>
        <a:p>
          <a:endParaRPr lang="id-ID"/>
        </a:p>
      </dgm:t>
    </dgm:pt>
    <dgm:pt modelId="{A6148490-DA08-46CF-931F-40EF32C31F12}">
      <dgm:prSet phldrT="[Text]" custT="1"/>
      <dgm:spPr/>
      <dgm:t>
        <a:bodyPr/>
        <a:lstStyle/>
        <a:p>
          <a:r>
            <a:rPr lang="id-ID" sz="1600" dirty="0" smtClean="0">
              <a:latin typeface="Arial Rounded MT Bold" panose="020F0704030504030204" pitchFamily="34" charset="0"/>
            </a:rPr>
            <a:t>ditanda tangani Surat Perjanjian</a:t>
          </a:r>
          <a:endParaRPr lang="id-ID" sz="1600" dirty="0">
            <a:latin typeface="Arial Rounded MT Bold" panose="020F0704030504030204" pitchFamily="34" charset="0"/>
          </a:endParaRPr>
        </a:p>
      </dgm:t>
    </dgm:pt>
    <dgm:pt modelId="{891EC3D7-CD14-4B2F-8C95-1F92EEEB2C13}" type="parTrans" cxnId="{CABCCB10-16E0-48A0-B2C6-1D175C28E3FA}">
      <dgm:prSet/>
      <dgm:spPr/>
      <dgm:t>
        <a:bodyPr/>
        <a:lstStyle/>
        <a:p>
          <a:endParaRPr lang="id-ID"/>
        </a:p>
      </dgm:t>
    </dgm:pt>
    <dgm:pt modelId="{5A95994D-AB42-45F0-A210-232CBAAE50C6}" type="sibTrans" cxnId="{CABCCB10-16E0-48A0-B2C6-1D175C28E3FA}">
      <dgm:prSet/>
      <dgm:spPr/>
      <dgm:t>
        <a:bodyPr/>
        <a:lstStyle/>
        <a:p>
          <a:endParaRPr lang="id-ID"/>
        </a:p>
      </dgm:t>
    </dgm:pt>
    <dgm:pt modelId="{FDED0D7E-75F4-4E65-8C89-FEFF28A2CD1E}">
      <dgm:prSet phldrT="[Text]"/>
      <dgm:spPr/>
      <dgm:t>
        <a:bodyPr/>
        <a:lstStyle/>
        <a:p>
          <a:r>
            <a:rPr lang="id-ID" b="1" dirty="0" smtClean="0">
              <a:solidFill>
                <a:schemeClr val="tx1"/>
              </a:solidFill>
              <a:latin typeface="Arial Rounded MT Bold" panose="020F0704030504030204" pitchFamily="34" charset="0"/>
            </a:rPr>
            <a:t>70%</a:t>
          </a:r>
          <a:endParaRPr lang="id-ID" b="1" dirty="0">
            <a:solidFill>
              <a:schemeClr val="tx1"/>
            </a:solidFill>
            <a:latin typeface="Arial Rounded MT Bold" panose="020F0704030504030204" pitchFamily="34" charset="0"/>
          </a:endParaRPr>
        </a:p>
      </dgm:t>
    </dgm:pt>
    <dgm:pt modelId="{CB467859-5A16-4290-B734-66D1F0719AFF}" type="parTrans" cxnId="{D795F340-C133-457D-929D-DD0473A151D2}">
      <dgm:prSet/>
      <dgm:spPr/>
      <dgm:t>
        <a:bodyPr/>
        <a:lstStyle/>
        <a:p>
          <a:endParaRPr lang="id-ID"/>
        </a:p>
      </dgm:t>
    </dgm:pt>
    <dgm:pt modelId="{C0E982D5-9734-4CDF-AA01-8B6BE15A76C9}" type="sibTrans" cxnId="{D795F340-C133-457D-929D-DD0473A151D2}">
      <dgm:prSet/>
      <dgm:spPr/>
      <dgm:t>
        <a:bodyPr/>
        <a:lstStyle/>
        <a:p>
          <a:endParaRPr lang="id-ID"/>
        </a:p>
      </dgm:t>
    </dgm:pt>
    <dgm:pt modelId="{80DC48E1-B776-414D-BA75-6AC52B2D6F66}">
      <dgm:prSet phldrT="[Text]" custT="1"/>
      <dgm:spPr/>
      <dgm:t>
        <a:bodyPr/>
        <a:lstStyle/>
        <a:p>
          <a:r>
            <a:rPr lang="id-ID" sz="2000" dirty="0" smtClean="0">
              <a:latin typeface="Arial Rounded MT Bold" panose="020F0704030504030204" pitchFamily="34" charset="0"/>
            </a:rPr>
            <a:t>Tahap I</a:t>
          </a:r>
          <a:endParaRPr lang="id-ID" sz="2000" dirty="0">
            <a:latin typeface="Arial Rounded MT Bold" panose="020F0704030504030204" pitchFamily="34" charset="0"/>
          </a:endParaRPr>
        </a:p>
      </dgm:t>
    </dgm:pt>
    <dgm:pt modelId="{7BB8BD7F-6906-45B8-969C-06E1D2530FF5}" type="parTrans" cxnId="{39B8F172-D28C-4AC8-BE8A-D21771E1D5A0}">
      <dgm:prSet/>
      <dgm:spPr/>
      <dgm:t>
        <a:bodyPr/>
        <a:lstStyle/>
        <a:p>
          <a:endParaRPr lang="id-ID"/>
        </a:p>
      </dgm:t>
    </dgm:pt>
    <dgm:pt modelId="{1A40CAC5-4240-4ABB-A793-37FA436A8A73}" type="sibTrans" cxnId="{39B8F172-D28C-4AC8-BE8A-D21771E1D5A0}">
      <dgm:prSet/>
      <dgm:spPr/>
      <dgm:t>
        <a:bodyPr/>
        <a:lstStyle/>
        <a:p>
          <a:endParaRPr lang="id-ID"/>
        </a:p>
      </dgm:t>
    </dgm:pt>
    <dgm:pt modelId="{213436BA-2F9C-4E4F-9114-D3E516A55404}" type="pres">
      <dgm:prSet presAssocID="{E7997669-C7D2-49EA-8BDD-40A0497BB188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d-ID"/>
        </a:p>
      </dgm:t>
    </dgm:pt>
    <dgm:pt modelId="{8C5A7AF7-C753-455D-B2D8-A2BEE78F98D8}" type="pres">
      <dgm:prSet presAssocID="{ABF83E7E-B309-4F7C-B668-6AAA8AC6CE7D}" presName="chaos" presStyleCnt="0"/>
      <dgm:spPr/>
    </dgm:pt>
    <dgm:pt modelId="{B7E07FED-033A-48BC-97A7-8C539D0C0047}" type="pres">
      <dgm:prSet presAssocID="{ABF83E7E-B309-4F7C-B668-6AAA8AC6CE7D}" presName="parTx1" presStyleLbl="revTx" presStyleIdx="0" presStyleCnt="3"/>
      <dgm:spPr/>
      <dgm:t>
        <a:bodyPr/>
        <a:lstStyle/>
        <a:p>
          <a:endParaRPr lang="id-ID"/>
        </a:p>
      </dgm:t>
    </dgm:pt>
    <dgm:pt modelId="{BDB5B844-0C9C-4757-AE4D-576B157A6A97}" type="pres">
      <dgm:prSet presAssocID="{ABF83E7E-B309-4F7C-B668-6AAA8AC6CE7D}" presName="desTx1" presStyleLbl="revTx" presStyleIdx="1" presStyleCnt="3" custScaleX="21330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A8C370F-6DE6-4BF6-8F39-C3A2264EE254}" type="pres">
      <dgm:prSet presAssocID="{ABF83E7E-B309-4F7C-B668-6AAA8AC6CE7D}" presName="c1" presStyleLbl="node1" presStyleIdx="0" presStyleCnt="19"/>
      <dgm:spPr/>
    </dgm:pt>
    <dgm:pt modelId="{B204BFDC-14F9-4BF5-8E26-74D7CFF30400}" type="pres">
      <dgm:prSet presAssocID="{ABF83E7E-B309-4F7C-B668-6AAA8AC6CE7D}" presName="c2" presStyleLbl="node1" presStyleIdx="1" presStyleCnt="19"/>
      <dgm:spPr/>
    </dgm:pt>
    <dgm:pt modelId="{15873CE4-3FA5-49FC-8824-ADCB57301708}" type="pres">
      <dgm:prSet presAssocID="{ABF83E7E-B309-4F7C-B668-6AAA8AC6CE7D}" presName="c3" presStyleLbl="node1" presStyleIdx="2" presStyleCnt="19"/>
      <dgm:spPr/>
    </dgm:pt>
    <dgm:pt modelId="{0C489415-7311-499B-9CDB-D9B3CDFD6DD8}" type="pres">
      <dgm:prSet presAssocID="{ABF83E7E-B309-4F7C-B668-6AAA8AC6CE7D}" presName="c4" presStyleLbl="node1" presStyleIdx="3" presStyleCnt="19"/>
      <dgm:spPr/>
    </dgm:pt>
    <dgm:pt modelId="{E7EA1AF2-B562-41E5-9F62-98DF96377D8A}" type="pres">
      <dgm:prSet presAssocID="{ABF83E7E-B309-4F7C-B668-6AAA8AC6CE7D}" presName="c5" presStyleLbl="node1" presStyleIdx="4" presStyleCnt="19"/>
      <dgm:spPr/>
    </dgm:pt>
    <dgm:pt modelId="{539B3DB0-2980-42AC-A568-56784C061206}" type="pres">
      <dgm:prSet presAssocID="{ABF83E7E-B309-4F7C-B668-6AAA8AC6CE7D}" presName="c6" presStyleLbl="node1" presStyleIdx="5" presStyleCnt="19"/>
      <dgm:spPr/>
    </dgm:pt>
    <dgm:pt modelId="{939EA3C6-95B8-4925-B2D2-AA9157286ED0}" type="pres">
      <dgm:prSet presAssocID="{ABF83E7E-B309-4F7C-B668-6AAA8AC6CE7D}" presName="c7" presStyleLbl="node1" presStyleIdx="6" presStyleCnt="19"/>
      <dgm:spPr/>
    </dgm:pt>
    <dgm:pt modelId="{364BFC2B-234E-48AA-9D7D-50AC11454CA4}" type="pres">
      <dgm:prSet presAssocID="{ABF83E7E-B309-4F7C-B668-6AAA8AC6CE7D}" presName="c8" presStyleLbl="node1" presStyleIdx="7" presStyleCnt="19"/>
      <dgm:spPr/>
    </dgm:pt>
    <dgm:pt modelId="{E0F16F68-76B9-42C9-B05D-8BE744B8774E}" type="pres">
      <dgm:prSet presAssocID="{ABF83E7E-B309-4F7C-B668-6AAA8AC6CE7D}" presName="c9" presStyleLbl="node1" presStyleIdx="8" presStyleCnt="19"/>
      <dgm:spPr/>
    </dgm:pt>
    <dgm:pt modelId="{8BB1CF60-1D5A-47B7-9299-B9060C4148FD}" type="pres">
      <dgm:prSet presAssocID="{ABF83E7E-B309-4F7C-B668-6AAA8AC6CE7D}" presName="c10" presStyleLbl="node1" presStyleIdx="9" presStyleCnt="19"/>
      <dgm:spPr/>
    </dgm:pt>
    <dgm:pt modelId="{EE21A711-F60A-4C57-8B01-40AB995B3662}" type="pres">
      <dgm:prSet presAssocID="{ABF83E7E-B309-4F7C-B668-6AAA8AC6CE7D}" presName="c11" presStyleLbl="node1" presStyleIdx="10" presStyleCnt="19"/>
      <dgm:spPr/>
    </dgm:pt>
    <dgm:pt modelId="{9B0A815D-3E66-4EF7-B73B-656C52508D08}" type="pres">
      <dgm:prSet presAssocID="{ABF83E7E-B309-4F7C-B668-6AAA8AC6CE7D}" presName="c12" presStyleLbl="node1" presStyleIdx="11" presStyleCnt="19"/>
      <dgm:spPr/>
    </dgm:pt>
    <dgm:pt modelId="{3D3D42BB-7903-49F8-8E66-A17D15BACCC0}" type="pres">
      <dgm:prSet presAssocID="{ABF83E7E-B309-4F7C-B668-6AAA8AC6CE7D}" presName="c13" presStyleLbl="node1" presStyleIdx="12" presStyleCnt="19"/>
      <dgm:spPr/>
    </dgm:pt>
    <dgm:pt modelId="{305B4FEE-AFEF-48FA-8E41-B63B08DB1F1C}" type="pres">
      <dgm:prSet presAssocID="{ABF83E7E-B309-4F7C-B668-6AAA8AC6CE7D}" presName="c14" presStyleLbl="node1" presStyleIdx="13" presStyleCnt="19"/>
      <dgm:spPr/>
    </dgm:pt>
    <dgm:pt modelId="{579B72C5-0563-417A-8A4D-3962F0D69F2C}" type="pres">
      <dgm:prSet presAssocID="{ABF83E7E-B309-4F7C-B668-6AAA8AC6CE7D}" presName="c15" presStyleLbl="node1" presStyleIdx="14" presStyleCnt="19"/>
      <dgm:spPr/>
    </dgm:pt>
    <dgm:pt modelId="{7B33D377-161E-4E71-9EF0-D79AFD46A78C}" type="pres">
      <dgm:prSet presAssocID="{ABF83E7E-B309-4F7C-B668-6AAA8AC6CE7D}" presName="c16" presStyleLbl="node1" presStyleIdx="15" presStyleCnt="19"/>
      <dgm:spPr/>
    </dgm:pt>
    <dgm:pt modelId="{7604521B-2B58-4707-B298-2C8C3B3B1F65}" type="pres">
      <dgm:prSet presAssocID="{ABF83E7E-B309-4F7C-B668-6AAA8AC6CE7D}" presName="c17" presStyleLbl="node1" presStyleIdx="16" presStyleCnt="19"/>
      <dgm:spPr/>
    </dgm:pt>
    <dgm:pt modelId="{68E302AE-5755-47DF-B00E-C1A3CB18AFC7}" type="pres">
      <dgm:prSet presAssocID="{ABF83E7E-B309-4F7C-B668-6AAA8AC6CE7D}" presName="c18" presStyleLbl="node1" presStyleIdx="17" presStyleCnt="19"/>
      <dgm:spPr/>
    </dgm:pt>
    <dgm:pt modelId="{C9F10707-D332-441B-9C60-43E4211D4FCA}" type="pres">
      <dgm:prSet presAssocID="{0444FCC8-2D4F-4145-965D-B8D1581326F2}" presName="chevronComposite1" presStyleCnt="0"/>
      <dgm:spPr/>
    </dgm:pt>
    <dgm:pt modelId="{945DBD99-02A1-486E-92F3-69DCAFA17E8B}" type="pres">
      <dgm:prSet presAssocID="{0444FCC8-2D4F-4145-965D-B8D1581326F2}" presName="chevron1" presStyleLbl="sibTrans2D1" presStyleIdx="0" presStyleCnt="2" custScaleX="350876"/>
      <dgm:spPr>
        <a:solidFill>
          <a:srgbClr val="FFFF00"/>
        </a:solidFill>
      </dgm:spPr>
    </dgm:pt>
    <dgm:pt modelId="{FC5DB38A-0A16-4626-A19B-AE10EBA20C66}" type="pres">
      <dgm:prSet presAssocID="{0444FCC8-2D4F-4145-965D-B8D1581326F2}" presName="spChevron1" presStyleCnt="0"/>
      <dgm:spPr/>
    </dgm:pt>
    <dgm:pt modelId="{2ADF8BA8-4B78-439D-9AF4-7634DEB20790}" type="pres">
      <dgm:prSet presAssocID="{0444FCC8-2D4F-4145-965D-B8D1581326F2}" presName="overlap" presStyleCnt="0"/>
      <dgm:spPr/>
    </dgm:pt>
    <dgm:pt modelId="{F4541698-5263-4429-ABE7-4D7E6F98535E}" type="pres">
      <dgm:prSet presAssocID="{0444FCC8-2D4F-4145-965D-B8D1581326F2}" presName="chevronComposite2" presStyleCnt="0"/>
      <dgm:spPr/>
    </dgm:pt>
    <dgm:pt modelId="{4F2986F8-E19A-44B5-8197-24DA96AA45FB}" type="pres">
      <dgm:prSet presAssocID="{0444FCC8-2D4F-4145-965D-B8D1581326F2}" presName="chevron2" presStyleLbl="sibTrans2D1" presStyleIdx="1" presStyleCnt="2" custScaleX="337941"/>
      <dgm:spPr>
        <a:solidFill>
          <a:srgbClr val="FFFF00"/>
        </a:solidFill>
      </dgm:spPr>
    </dgm:pt>
    <dgm:pt modelId="{18828814-CBB1-466A-82FD-4EFFCCC2D2AE}" type="pres">
      <dgm:prSet presAssocID="{0444FCC8-2D4F-4145-965D-B8D1581326F2}" presName="spChevron2" presStyleCnt="0"/>
      <dgm:spPr/>
    </dgm:pt>
    <dgm:pt modelId="{66630CE2-0B6E-44BE-9228-98C0051D8624}" type="pres">
      <dgm:prSet presAssocID="{FDED0D7E-75F4-4E65-8C89-FEFF28A2CD1E}" presName="last" presStyleCnt="0"/>
      <dgm:spPr/>
    </dgm:pt>
    <dgm:pt modelId="{DD0A2549-4773-40B7-9EE5-FA6DE1F96C0C}" type="pres">
      <dgm:prSet presAssocID="{FDED0D7E-75F4-4E65-8C89-FEFF28A2CD1E}" presName="circleTx" presStyleLbl="node1" presStyleIdx="18" presStyleCnt="19"/>
      <dgm:spPr/>
      <dgm:t>
        <a:bodyPr/>
        <a:lstStyle/>
        <a:p>
          <a:endParaRPr lang="id-ID"/>
        </a:p>
      </dgm:t>
    </dgm:pt>
    <dgm:pt modelId="{151E00B5-38A4-4A18-BB6A-9F312F97A78D}" type="pres">
      <dgm:prSet presAssocID="{FDED0D7E-75F4-4E65-8C89-FEFF28A2CD1E}" presName="desTxN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51F25A2-2DFE-458A-8017-8230C7CD07B4}" type="pres">
      <dgm:prSet presAssocID="{FDED0D7E-75F4-4E65-8C89-FEFF28A2CD1E}" presName="spN" presStyleCnt="0"/>
      <dgm:spPr/>
    </dgm:pt>
  </dgm:ptLst>
  <dgm:cxnLst>
    <dgm:cxn modelId="{D795F340-C133-457D-929D-DD0473A151D2}" srcId="{E7997669-C7D2-49EA-8BDD-40A0497BB188}" destId="{FDED0D7E-75F4-4E65-8C89-FEFF28A2CD1E}" srcOrd="1" destOrd="0" parTransId="{CB467859-5A16-4290-B734-66D1F0719AFF}" sibTransId="{C0E982D5-9734-4CDF-AA01-8B6BE15A76C9}"/>
    <dgm:cxn modelId="{E352C656-5DB5-4B88-A3BE-62B4C9780671}" type="presOf" srcId="{E7997669-C7D2-49EA-8BDD-40A0497BB188}" destId="{213436BA-2F9C-4E4F-9114-D3E516A55404}" srcOrd="0" destOrd="0" presId="urn:microsoft.com/office/officeart/2009/3/layout/RandomtoResultProcess"/>
    <dgm:cxn modelId="{CABCCB10-16E0-48A0-B2C6-1D175C28E3FA}" srcId="{ABF83E7E-B309-4F7C-B668-6AAA8AC6CE7D}" destId="{A6148490-DA08-46CF-931F-40EF32C31F12}" srcOrd="0" destOrd="0" parTransId="{891EC3D7-CD14-4B2F-8C95-1F92EEEB2C13}" sibTransId="{5A95994D-AB42-45F0-A210-232CBAAE50C6}"/>
    <dgm:cxn modelId="{87DA5E32-04E5-4ACD-85B3-8F4A7A7EB26E}" srcId="{E7997669-C7D2-49EA-8BDD-40A0497BB188}" destId="{ABF83E7E-B309-4F7C-B668-6AAA8AC6CE7D}" srcOrd="0" destOrd="0" parTransId="{75141E2F-47E3-4C03-8D04-599D13A0DB00}" sibTransId="{0444FCC8-2D4F-4145-965D-B8D1581326F2}"/>
    <dgm:cxn modelId="{5F01AEA9-BFA7-4A7F-BC00-FDD65A363C0F}" type="presOf" srcId="{A6148490-DA08-46CF-931F-40EF32C31F12}" destId="{BDB5B844-0C9C-4757-AE4D-576B157A6A97}" srcOrd="0" destOrd="0" presId="urn:microsoft.com/office/officeart/2009/3/layout/RandomtoResultProcess"/>
    <dgm:cxn modelId="{CFC9AA8C-1150-45E9-B84F-6DBF02B6FE87}" type="presOf" srcId="{80DC48E1-B776-414D-BA75-6AC52B2D6F66}" destId="{151E00B5-38A4-4A18-BB6A-9F312F97A78D}" srcOrd="0" destOrd="0" presId="urn:microsoft.com/office/officeart/2009/3/layout/RandomtoResultProcess"/>
    <dgm:cxn modelId="{274F7B83-4C1E-4685-B528-50D03055C227}" type="presOf" srcId="{ABF83E7E-B309-4F7C-B668-6AAA8AC6CE7D}" destId="{B7E07FED-033A-48BC-97A7-8C539D0C0047}" srcOrd="0" destOrd="0" presId="urn:microsoft.com/office/officeart/2009/3/layout/RandomtoResultProcess"/>
    <dgm:cxn modelId="{C88D5D46-6BF6-4548-A82D-310F16055BD6}" type="presOf" srcId="{FDED0D7E-75F4-4E65-8C89-FEFF28A2CD1E}" destId="{DD0A2549-4773-40B7-9EE5-FA6DE1F96C0C}" srcOrd="0" destOrd="0" presId="urn:microsoft.com/office/officeart/2009/3/layout/RandomtoResultProcess"/>
    <dgm:cxn modelId="{39B8F172-D28C-4AC8-BE8A-D21771E1D5A0}" srcId="{FDED0D7E-75F4-4E65-8C89-FEFF28A2CD1E}" destId="{80DC48E1-B776-414D-BA75-6AC52B2D6F66}" srcOrd="0" destOrd="0" parTransId="{7BB8BD7F-6906-45B8-969C-06E1D2530FF5}" sibTransId="{1A40CAC5-4240-4ABB-A793-37FA436A8A73}"/>
    <dgm:cxn modelId="{087A70EB-5FDC-4CD2-B10E-E9126E6A337E}" type="presParOf" srcId="{213436BA-2F9C-4E4F-9114-D3E516A55404}" destId="{8C5A7AF7-C753-455D-B2D8-A2BEE78F98D8}" srcOrd="0" destOrd="0" presId="urn:microsoft.com/office/officeart/2009/3/layout/RandomtoResultProcess"/>
    <dgm:cxn modelId="{57FA3614-AB2E-4202-AE4F-0A70C76A7239}" type="presParOf" srcId="{8C5A7AF7-C753-455D-B2D8-A2BEE78F98D8}" destId="{B7E07FED-033A-48BC-97A7-8C539D0C0047}" srcOrd="0" destOrd="0" presId="urn:microsoft.com/office/officeart/2009/3/layout/RandomtoResultProcess"/>
    <dgm:cxn modelId="{82EAC788-75DF-436E-8812-0A8161827613}" type="presParOf" srcId="{8C5A7AF7-C753-455D-B2D8-A2BEE78F98D8}" destId="{BDB5B844-0C9C-4757-AE4D-576B157A6A97}" srcOrd="1" destOrd="0" presId="urn:microsoft.com/office/officeart/2009/3/layout/RandomtoResultProcess"/>
    <dgm:cxn modelId="{73388188-0C16-48B1-A0DB-6CE972732FD5}" type="presParOf" srcId="{8C5A7AF7-C753-455D-B2D8-A2BEE78F98D8}" destId="{DA8C370F-6DE6-4BF6-8F39-C3A2264EE254}" srcOrd="2" destOrd="0" presId="urn:microsoft.com/office/officeart/2009/3/layout/RandomtoResultProcess"/>
    <dgm:cxn modelId="{0A97B2F1-AA7A-4969-B021-F6A2ED8B0FB7}" type="presParOf" srcId="{8C5A7AF7-C753-455D-B2D8-A2BEE78F98D8}" destId="{B204BFDC-14F9-4BF5-8E26-74D7CFF30400}" srcOrd="3" destOrd="0" presId="urn:microsoft.com/office/officeart/2009/3/layout/RandomtoResultProcess"/>
    <dgm:cxn modelId="{76B0D476-4BF4-4CBF-A866-231AA8C4C4CD}" type="presParOf" srcId="{8C5A7AF7-C753-455D-B2D8-A2BEE78F98D8}" destId="{15873CE4-3FA5-49FC-8824-ADCB57301708}" srcOrd="4" destOrd="0" presId="urn:microsoft.com/office/officeart/2009/3/layout/RandomtoResultProcess"/>
    <dgm:cxn modelId="{2737E757-501C-4AD8-8363-5F60473BB19E}" type="presParOf" srcId="{8C5A7AF7-C753-455D-B2D8-A2BEE78F98D8}" destId="{0C489415-7311-499B-9CDB-D9B3CDFD6DD8}" srcOrd="5" destOrd="0" presId="urn:microsoft.com/office/officeart/2009/3/layout/RandomtoResultProcess"/>
    <dgm:cxn modelId="{77740367-6CDE-4FFD-9F4E-4686E3D17C85}" type="presParOf" srcId="{8C5A7AF7-C753-455D-B2D8-A2BEE78F98D8}" destId="{E7EA1AF2-B562-41E5-9F62-98DF96377D8A}" srcOrd="6" destOrd="0" presId="urn:microsoft.com/office/officeart/2009/3/layout/RandomtoResultProcess"/>
    <dgm:cxn modelId="{CC7ED87C-1739-4E79-A16F-A5D0F151CD0C}" type="presParOf" srcId="{8C5A7AF7-C753-455D-B2D8-A2BEE78F98D8}" destId="{539B3DB0-2980-42AC-A568-56784C061206}" srcOrd="7" destOrd="0" presId="urn:microsoft.com/office/officeart/2009/3/layout/RandomtoResultProcess"/>
    <dgm:cxn modelId="{7129C979-BCF2-4EAE-8368-55B51FFE6845}" type="presParOf" srcId="{8C5A7AF7-C753-455D-B2D8-A2BEE78F98D8}" destId="{939EA3C6-95B8-4925-B2D2-AA9157286ED0}" srcOrd="8" destOrd="0" presId="urn:microsoft.com/office/officeart/2009/3/layout/RandomtoResultProcess"/>
    <dgm:cxn modelId="{1035E5E7-BCFD-4F81-9261-155463EAEEF3}" type="presParOf" srcId="{8C5A7AF7-C753-455D-B2D8-A2BEE78F98D8}" destId="{364BFC2B-234E-48AA-9D7D-50AC11454CA4}" srcOrd="9" destOrd="0" presId="urn:microsoft.com/office/officeart/2009/3/layout/RandomtoResultProcess"/>
    <dgm:cxn modelId="{9D32A558-A7FE-4247-A205-27674BB40F53}" type="presParOf" srcId="{8C5A7AF7-C753-455D-B2D8-A2BEE78F98D8}" destId="{E0F16F68-76B9-42C9-B05D-8BE744B8774E}" srcOrd="10" destOrd="0" presId="urn:microsoft.com/office/officeart/2009/3/layout/RandomtoResultProcess"/>
    <dgm:cxn modelId="{9E56B523-B875-4B1A-B8A3-A873FEBEBC94}" type="presParOf" srcId="{8C5A7AF7-C753-455D-B2D8-A2BEE78F98D8}" destId="{8BB1CF60-1D5A-47B7-9299-B9060C4148FD}" srcOrd="11" destOrd="0" presId="urn:microsoft.com/office/officeart/2009/3/layout/RandomtoResultProcess"/>
    <dgm:cxn modelId="{3C00B767-D582-4EDE-8AB4-52AC00A8974B}" type="presParOf" srcId="{8C5A7AF7-C753-455D-B2D8-A2BEE78F98D8}" destId="{EE21A711-F60A-4C57-8B01-40AB995B3662}" srcOrd="12" destOrd="0" presId="urn:microsoft.com/office/officeart/2009/3/layout/RandomtoResultProcess"/>
    <dgm:cxn modelId="{D8CCCF0B-D87A-4F30-B0F8-5AB69DE56F11}" type="presParOf" srcId="{8C5A7AF7-C753-455D-B2D8-A2BEE78F98D8}" destId="{9B0A815D-3E66-4EF7-B73B-656C52508D08}" srcOrd="13" destOrd="0" presId="urn:microsoft.com/office/officeart/2009/3/layout/RandomtoResultProcess"/>
    <dgm:cxn modelId="{75687DD8-5B0F-4AA0-871F-5C4CE9B077C2}" type="presParOf" srcId="{8C5A7AF7-C753-455D-B2D8-A2BEE78F98D8}" destId="{3D3D42BB-7903-49F8-8E66-A17D15BACCC0}" srcOrd="14" destOrd="0" presId="urn:microsoft.com/office/officeart/2009/3/layout/RandomtoResultProcess"/>
    <dgm:cxn modelId="{57FB5C37-AC9C-4875-84D9-ECDF0F123D15}" type="presParOf" srcId="{8C5A7AF7-C753-455D-B2D8-A2BEE78F98D8}" destId="{305B4FEE-AFEF-48FA-8E41-B63B08DB1F1C}" srcOrd="15" destOrd="0" presId="urn:microsoft.com/office/officeart/2009/3/layout/RandomtoResultProcess"/>
    <dgm:cxn modelId="{6742C24C-53B5-4C81-AA16-014AA2613C36}" type="presParOf" srcId="{8C5A7AF7-C753-455D-B2D8-A2BEE78F98D8}" destId="{579B72C5-0563-417A-8A4D-3962F0D69F2C}" srcOrd="16" destOrd="0" presId="urn:microsoft.com/office/officeart/2009/3/layout/RandomtoResultProcess"/>
    <dgm:cxn modelId="{73ED2965-678A-4449-B846-BF58C8A629B5}" type="presParOf" srcId="{8C5A7AF7-C753-455D-B2D8-A2BEE78F98D8}" destId="{7B33D377-161E-4E71-9EF0-D79AFD46A78C}" srcOrd="17" destOrd="0" presId="urn:microsoft.com/office/officeart/2009/3/layout/RandomtoResultProcess"/>
    <dgm:cxn modelId="{11233858-09E5-486B-B365-76970D5C6DF8}" type="presParOf" srcId="{8C5A7AF7-C753-455D-B2D8-A2BEE78F98D8}" destId="{7604521B-2B58-4707-B298-2C8C3B3B1F65}" srcOrd="18" destOrd="0" presId="urn:microsoft.com/office/officeart/2009/3/layout/RandomtoResultProcess"/>
    <dgm:cxn modelId="{9EB0909C-77BC-4E18-94DC-9FEF58A3DFAC}" type="presParOf" srcId="{8C5A7AF7-C753-455D-B2D8-A2BEE78F98D8}" destId="{68E302AE-5755-47DF-B00E-C1A3CB18AFC7}" srcOrd="19" destOrd="0" presId="urn:microsoft.com/office/officeart/2009/3/layout/RandomtoResultProcess"/>
    <dgm:cxn modelId="{C3AE2070-2D7F-4718-B097-A86995E5D649}" type="presParOf" srcId="{213436BA-2F9C-4E4F-9114-D3E516A55404}" destId="{C9F10707-D332-441B-9C60-43E4211D4FCA}" srcOrd="1" destOrd="0" presId="urn:microsoft.com/office/officeart/2009/3/layout/RandomtoResultProcess"/>
    <dgm:cxn modelId="{D625ACDD-9D9C-4699-B5E4-E046E2B4D1DC}" type="presParOf" srcId="{C9F10707-D332-441B-9C60-43E4211D4FCA}" destId="{945DBD99-02A1-486E-92F3-69DCAFA17E8B}" srcOrd="0" destOrd="0" presId="urn:microsoft.com/office/officeart/2009/3/layout/RandomtoResultProcess"/>
    <dgm:cxn modelId="{2FD9BC97-B2AC-4BCF-9D3D-14BBBBFF20EB}" type="presParOf" srcId="{C9F10707-D332-441B-9C60-43E4211D4FCA}" destId="{FC5DB38A-0A16-4626-A19B-AE10EBA20C66}" srcOrd="1" destOrd="0" presId="urn:microsoft.com/office/officeart/2009/3/layout/RandomtoResultProcess"/>
    <dgm:cxn modelId="{16C32902-B85F-4C01-8A06-E8166A62546F}" type="presParOf" srcId="{213436BA-2F9C-4E4F-9114-D3E516A55404}" destId="{2ADF8BA8-4B78-439D-9AF4-7634DEB20790}" srcOrd="2" destOrd="0" presId="urn:microsoft.com/office/officeart/2009/3/layout/RandomtoResultProcess"/>
    <dgm:cxn modelId="{C14ABF54-B7DF-44A3-8C42-2199B396D06A}" type="presParOf" srcId="{213436BA-2F9C-4E4F-9114-D3E516A55404}" destId="{F4541698-5263-4429-ABE7-4D7E6F98535E}" srcOrd="3" destOrd="0" presId="urn:microsoft.com/office/officeart/2009/3/layout/RandomtoResultProcess"/>
    <dgm:cxn modelId="{932C803A-39FA-4D36-B460-21E11A789DD9}" type="presParOf" srcId="{F4541698-5263-4429-ABE7-4D7E6F98535E}" destId="{4F2986F8-E19A-44B5-8197-24DA96AA45FB}" srcOrd="0" destOrd="0" presId="urn:microsoft.com/office/officeart/2009/3/layout/RandomtoResultProcess"/>
    <dgm:cxn modelId="{CB066E4D-1250-490B-844E-A82E513A6F23}" type="presParOf" srcId="{F4541698-5263-4429-ABE7-4D7E6F98535E}" destId="{18828814-CBB1-466A-82FD-4EFFCCC2D2AE}" srcOrd="1" destOrd="0" presId="urn:microsoft.com/office/officeart/2009/3/layout/RandomtoResultProcess"/>
    <dgm:cxn modelId="{A2A441FD-3753-488E-A3B1-9CAD6B4152B4}" type="presParOf" srcId="{213436BA-2F9C-4E4F-9114-D3E516A55404}" destId="{66630CE2-0B6E-44BE-9228-98C0051D8624}" srcOrd="4" destOrd="0" presId="urn:microsoft.com/office/officeart/2009/3/layout/RandomtoResultProcess"/>
    <dgm:cxn modelId="{B7B503E2-620B-4268-8720-A71585A3C307}" type="presParOf" srcId="{66630CE2-0B6E-44BE-9228-98C0051D8624}" destId="{DD0A2549-4773-40B7-9EE5-FA6DE1F96C0C}" srcOrd="0" destOrd="0" presId="urn:microsoft.com/office/officeart/2009/3/layout/RandomtoResultProcess"/>
    <dgm:cxn modelId="{1BEDEC10-E273-442F-A719-1F093CE10179}" type="presParOf" srcId="{66630CE2-0B6E-44BE-9228-98C0051D8624}" destId="{151E00B5-38A4-4A18-BB6A-9F312F97A78D}" srcOrd="1" destOrd="0" presId="urn:microsoft.com/office/officeart/2009/3/layout/RandomtoResultProcess"/>
    <dgm:cxn modelId="{9D8740F1-9496-4AE7-A1C4-95C7FFEB9AF6}" type="presParOf" srcId="{66630CE2-0B6E-44BE-9228-98C0051D8624}" destId="{451F25A2-2DFE-458A-8017-8230C7CD07B4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997669-C7D2-49EA-8BDD-40A0497BB188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BF83E7E-B309-4F7C-B668-6AAA8AC6CE7D}">
      <dgm:prSet phldrT="[Text]"/>
      <dgm:spPr/>
      <dgm:t>
        <a:bodyPr/>
        <a:lstStyle/>
        <a:p>
          <a:r>
            <a:rPr lang="id-ID" dirty="0" smtClean="0">
              <a:latin typeface="Arial Rounded MT Bold" panose="020F0704030504030204" pitchFamily="34" charset="0"/>
            </a:rPr>
            <a:t>Progress</a:t>
          </a:r>
          <a:endParaRPr lang="id-ID" dirty="0">
            <a:latin typeface="Arial Rounded MT Bold" panose="020F0704030504030204" pitchFamily="34" charset="0"/>
          </a:endParaRPr>
        </a:p>
      </dgm:t>
    </dgm:pt>
    <dgm:pt modelId="{75141E2F-47E3-4C03-8D04-599D13A0DB00}" type="parTrans" cxnId="{87DA5E32-04E5-4ACD-85B3-8F4A7A7EB26E}">
      <dgm:prSet/>
      <dgm:spPr/>
      <dgm:t>
        <a:bodyPr/>
        <a:lstStyle/>
        <a:p>
          <a:endParaRPr lang="id-ID"/>
        </a:p>
      </dgm:t>
    </dgm:pt>
    <dgm:pt modelId="{0444FCC8-2D4F-4145-965D-B8D1581326F2}" type="sibTrans" cxnId="{87DA5E32-04E5-4ACD-85B3-8F4A7A7EB26E}">
      <dgm:prSet/>
      <dgm:spPr/>
      <dgm:t>
        <a:bodyPr/>
        <a:lstStyle/>
        <a:p>
          <a:endParaRPr lang="id-ID"/>
        </a:p>
      </dgm:t>
    </dgm:pt>
    <dgm:pt modelId="{FDED0D7E-75F4-4E65-8C89-FEFF28A2CD1E}">
      <dgm:prSet phldrT="[Text]"/>
      <dgm:spPr>
        <a:solidFill>
          <a:srgbClr val="7030A0"/>
        </a:solidFill>
      </dgm:spPr>
      <dgm:t>
        <a:bodyPr/>
        <a:lstStyle/>
        <a:p>
          <a:r>
            <a:rPr lang="id-ID" b="1" dirty="0" smtClean="0">
              <a:solidFill>
                <a:schemeClr val="bg1"/>
              </a:solidFill>
              <a:latin typeface="Arial Rounded MT Bold" panose="020F0704030504030204" pitchFamily="34" charset="0"/>
            </a:rPr>
            <a:t>30%</a:t>
          </a:r>
          <a:endParaRPr lang="id-ID" b="1" dirty="0">
            <a:solidFill>
              <a:schemeClr val="bg1"/>
            </a:solidFill>
            <a:latin typeface="Arial Rounded MT Bold" panose="020F0704030504030204" pitchFamily="34" charset="0"/>
          </a:endParaRPr>
        </a:p>
      </dgm:t>
    </dgm:pt>
    <dgm:pt modelId="{CB467859-5A16-4290-B734-66D1F0719AFF}" type="parTrans" cxnId="{D795F340-C133-457D-929D-DD0473A151D2}">
      <dgm:prSet/>
      <dgm:spPr/>
      <dgm:t>
        <a:bodyPr/>
        <a:lstStyle/>
        <a:p>
          <a:endParaRPr lang="id-ID"/>
        </a:p>
      </dgm:t>
    </dgm:pt>
    <dgm:pt modelId="{C0E982D5-9734-4CDF-AA01-8B6BE15A76C9}" type="sibTrans" cxnId="{D795F340-C133-457D-929D-DD0473A151D2}">
      <dgm:prSet/>
      <dgm:spPr/>
      <dgm:t>
        <a:bodyPr/>
        <a:lstStyle/>
        <a:p>
          <a:endParaRPr lang="id-ID"/>
        </a:p>
      </dgm:t>
    </dgm:pt>
    <dgm:pt modelId="{80DC48E1-B776-414D-BA75-6AC52B2D6F66}">
      <dgm:prSet phldrT="[Text]" custT="1"/>
      <dgm:spPr/>
      <dgm:t>
        <a:bodyPr/>
        <a:lstStyle/>
        <a:p>
          <a:r>
            <a:rPr lang="id-ID" sz="2000" dirty="0" smtClean="0">
              <a:latin typeface="Arial Rounded MT Bold" panose="020F0704030504030204" pitchFamily="34" charset="0"/>
            </a:rPr>
            <a:t>Tahap II</a:t>
          </a:r>
          <a:endParaRPr lang="id-ID" sz="2000" dirty="0">
            <a:latin typeface="Arial Rounded MT Bold" panose="020F0704030504030204" pitchFamily="34" charset="0"/>
          </a:endParaRPr>
        </a:p>
      </dgm:t>
    </dgm:pt>
    <dgm:pt modelId="{7BB8BD7F-6906-45B8-969C-06E1D2530FF5}" type="parTrans" cxnId="{39B8F172-D28C-4AC8-BE8A-D21771E1D5A0}">
      <dgm:prSet/>
      <dgm:spPr/>
      <dgm:t>
        <a:bodyPr/>
        <a:lstStyle/>
        <a:p>
          <a:endParaRPr lang="id-ID"/>
        </a:p>
      </dgm:t>
    </dgm:pt>
    <dgm:pt modelId="{1A40CAC5-4240-4ABB-A793-37FA436A8A73}" type="sibTrans" cxnId="{39B8F172-D28C-4AC8-BE8A-D21771E1D5A0}">
      <dgm:prSet/>
      <dgm:spPr/>
      <dgm:t>
        <a:bodyPr/>
        <a:lstStyle/>
        <a:p>
          <a:endParaRPr lang="id-ID"/>
        </a:p>
      </dgm:t>
    </dgm:pt>
    <dgm:pt modelId="{A6148490-DA08-46CF-931F-40EF32C31F12}">
      <dgm:prSet phldrT="[Text]" custT="1"/>
      <dgm:spPr/>
      <dgm:t>
        <a:bodyPr/>
        <a:lstStyle/>
        <a:p>
          <a:pPr marL="271463" indent="-271463" algn="l"/>
          <a:r>
            <a:rPr lang="id-ID" sz="2400" dirty="0" smtClean="0">
              <a:solidFill>
                <a:schemeClr val="bg1"/>
              </a:solidFill>
              <a:latin typeface="Arial Rounded MT Bold" panose="020F0704030504030204" pitchFamily="34" charset="0"/>
            </a:rPr>
            <a:t>Ditanda tangani</a:t>
          </a:r>
          <a:endParaRPr lang="id-ID" sz="2400" dirty="0">
            <a:solidFill>
              <a:schemeClr val="bg1"/>
            </a:solidFill>
            <a:latin typeface="Arial Rounded MT Bold" panose="020F0704030504030204" pitchFamily="34" charset="0"/>
          </a:endParaRPr>
        </a:p>
      </dgm:t>
    </dgm:pt>
    <dgm:pt modelId="{5A95994D-AB42-45F0-A210-232CBAAE50C6}" type="sibTrans" cxnId="{CABCCB10-16E0-48A0-B2C6-1D175C28E3FA}">
      <dgm:prSet/>
      <dgm:spPr/>
      <dgm:t>
        <a:bodyPr/>
        <a:lstStyle/>
        <a:p>
          <a:endParaRPr lang="id-ID"/>
        </a:p>
      </dgm:t>
    </dgm:pt>
    <dgm:pt modelId="{891EC3D7-CD14-4B2F-8C95-1F92EEEB2C13}" type="parTrans" cxnId="{CABCCB10-16E0-48A0-B2C6-1D175C28E3FA}">
      <dgm:prSet/>
      <dgm:spPr/>
      <dgm:t>
        <a:bodyPr/>
        <a:lstStyle/>
        <a:p>
          <a:endParaRPr lang="id-ID"/>
        </a:p>
      </dgm:t>
    </dgm:pt>
    <dgm:pt modelId="{213436BA-2F9C-4E4F-9114-D3E516A55404}" type="pres">
      <dgm:prSet presAssocID="{E7997669-C7D2-49EA-8BDD-40A0497BB188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d-ID"/>
        </a:p>
      </dgm:t>
    </dgm:pt>
    <dgm:pt modelId="{8C5A7AF7-C753-455D-B2D8-A2BEE78F98D8}" type="pres">
      <dgm:prSet presAssocID="{ABF83E7E-B309-4F7C-B668-6AAA8AC6CE7D}" presName="chaos" presStyleCnt="0"/>
      <dgm:spPr/>
    </dgm:pt>
    <dgm:pt modelId="{B7E07FED-033A-48BC-97A7-8C539D0C0047}" type="pres">
      <dgm:prSet presAssocID="{ABF83E7E-B309-4F7C-B668-6AAA8AC6CE7D}" presName="parTx1" presStyleLbl="revTx" presStyleIdx="0" presStyleCnt="3"/>
      <dgm:spPr/>
      <dgm:t>
        <a:bodyPr/>
        <a:lstStyle/>
        <a:p>
          <a:endParaRPr lang="id-ID"/>
        </a:p>
      </dgm:t>
    </dgm:pt>
    <dgm:pt modelId="{BDB5B844-0C9C-4757-AE4D-576B157A6A97}" type="pres">
      <dgm:prSet presAssocID="{ABF83E7E-B309-4F7C-B668-6AAA8AC6CE7D}" presName="desTx1" presStyleLbl="revTx" presStyleIdx="1" presStyleCnt="3" custFlipVert="1" custScaleX="180520" custScaleY="47767" custLinFactNeighborX="8869" custLinFactNeighborY="-1581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A8C370F-6DE6-4BF6-8F39-C3A2264EE254}" type="pres">
      <dgm:prSet presAssocID="{ABF83E7E-B309-4F7C-B668-6AAA8AC6CE7D}" presName="c1" presStyleLbl="node1" presStyleIdx="0" presStyleCnt="19"/>
      <dgm:spPr/>
    </dgm:pt>
    <dgm:pt modelId="{B204BFDC-14F9-4BF5-8E26-74D7CFF30400}" type="pres">
      <dgm:prSet presAssocID="{ABF83E7E-B309-4F7C-B668-6AAA8AC6CE7D}" presName="c2" presStyleLbl="node1" presStyleIdx="1" presStyleCnt="19"/>
      <dgm:spPr/>
    </dgm:pt>
    <dgm:pt modelId="{15873CE4-3FA5-49FC-8824-ADCB57301708}" type="pres">
      <dgm:prSet presAssocID="{ABF83E7E-B309-4F7C-B668-6AAA8AC6CE7D}" presName="c3" presStyleLbl="node1" presStyleIdx="2" presStyleCnt="19"/>
      <dgm:spPr/>
    </dgm:pt>
    <dgm:pt modelId="{0C489415-7311-499B-9CDB-D9B3CDFD6DD8}" type="pres">
      <dgm:prSet presAssocID="{ABF83E7E-B309-4F7C-B668-6AAA8AC6CE7D}" presName="c4" presStyleLbl="node1" presStyleIdx="3" presStyleCnt="19"/>
      <dgm:spPr/>
    </dgm:pt>
    <dgm:pt modelId="{E7EA1AF2-B562-41E5-9F62-98DF96377D8A}" type="pres">
      <dgm:prSet presAssocID="{ABF83E7E-B309-4F7C-B668-6AAA8AC6CE7D}" presName="c5" presStyleLbl="node1" presStyleIdx="4" presStyleCnt="19"/>
      <dgm:spPr/>
    </dgm:pt>
    <dgm:pt modelId="{539B3DB0-2980-42AC-A568-56784C061206}" type="pres">
      <dgm:prSet presAssocID="{ABF83E7E-B309-4F7C-B668-6AAA8AC6CE7D}" presName="c6" presStyleLbl="node1" presStyleIdx="5" presStyleCnt="19"/>
      <dgm:spPr/>
    </dgm:pt>
    <dgm:pt modelId="{939EA3C6-95B8-4925-B2D2-AA9157286ED0}" type="pres">
      <dgm:prSet presAssocID="{ABF83E7E-B309-4F7C-B668-6AAA8AC6CE7D}" presName="c7" presStyleLbl="node1" presStyleIdx="6" presStyleCnt="19"/>
      <dgm:spPr/>
    </dgm:pt>
    <dgm:pt modelId="{364BFC2B-234E-48AA-9D7D-50AC11454CA4}" type="pres">
      <dgm:prSet presAssocID="{ABF83E7E-B309-4F7C-B668-6AAA8AC6CE7D}" presName="c8" presStyleLbl="node1" presStyleIdx="7" presStyleCnt="19"/>
      <dgm:spPr/>
    </dgm:pt>
    <dgm:pt modelId="{E0F16F68-76B9-42C9-B05D-8BE744B8774E}" type="pres">
      <dgm:prSet presAssocID="{ABF83E7E-B309-4F7C-B668-6AAA8AC6CE7D}" presName="c9" presStyleLbl="node1" presStyleIdx="8" presStyleCnt="19"/>
      <dgm:spPr/>
    </dgm:pt>
    <dgm:pt modelId="{8BB1CF60-1D5A-47B7-9299-B9060C4148FD}" type="pres">
      <dgm:prSet presAssocID="{ABF83E7E-B309-4F7C-B668-6AAA8AC6CE7D}" presName="c10" presStyleLbl="node1" presStyleIdx="9" presStyleCnt="19"/>
      <dgm:spPr/>
    </dgm:pt>
    <dgm:pt modelId="{EE21A711-F60A-4C57-8B01-40AB995B3662}" type="pres">
      <dgm:prSet presAssocID="{ABF83E7E-B309-4F7C-B668-6AAA8AC6CE7D}" presName="c11" presStyleLbl="node1" presStyleIdx="10" presStyleCnt="19"/>
      <dgm:spPr/>
    </dgm:pt>
    <dgm:pt modelId="{9B0A815D-3E66-4EF7-B73B-656C52508D08}" type="pres">
      <dgm:prSet presAssocID="{ABF83E7E-B309-4F7C-B668-6AAA8AC6CE7D}" presName="c12" presStyleLbl="node1" presStyleIdx="11" presStyleCnt="19"/>
      <dgm:spPr/>
    </dgm:pt>
    <dgm:pt modelId="{3D3D42BB-7903-49F8-8E66-A17D15BACCC0}" type="pres">
      <dgm:prSet presAssocID="{ABF83E7E-B309-4F7C-B668-6AAA8AC6CE7D}" presName="c13" presStyleLbl="node1" presStyleIdx="12" presStyleCnt="19"/>
      <dgm:spPr/>
    </dgm:pt>
    <dgm:pt modelId="{305B4FEE-AFEF-48FA-8E41-B63B08DB1F1C}" type="pres">
      <dgm:prSet presAssocID="{ABF83E7E-B309-4F7C-B668-6AAA8AC6CE7D}" presName="c14" presStyleLbl="node1" presStyleIdx="13" presStyleCnt="19"/>
      <dgm:spPr/>
    </dgm:pt>
    <dgm:pt modelId="{579B72C5-0563-417A-8A4D-3962F0D69F2C}" type="pres">
      <dgm:prSet presAssocID="{ABF83E7E-B309-4F7C-B668-6AAA8AC6CE7D}" presName="c15" presStyleLbl="node1" presStyleIdx="14" presStyleCnt="19"/>
      <dgm:spPr/>
    </dgm:pt>
    <dgm:pt modelId="{7B33D377-161E-4E71-9EF0-D79AFD46A78C}" type="pres">
      <dgm:prSet presAssocID="{ABF83E7E-B309-4F7C-B668-6AAA8AC6CE7D}" presName="c16" presStyleLbl="node1" presStyleIdx="15" presStyleCnt="19"/>
      <dgm:spPr/>
    </dgm:pt>
    <dgm:pt modelId="{7604521B-2B58-4707-B298-2C8C3B3B1F65}" type="pres">
      <dgm:prSet presAssocID="{ABF83E7E-B309-4F7C-B668-6AAA8AC6CE7D}" presName="c17" presStyleLbl="node1" presStyleIdx="16" presStyleCnt="19"/>
      <dgm:spPr/>
    </dgm:pt>
    <dgm:pt modelId="{68E302AE-5755-47DF-B00E-C1A3CB18AFC7}" type="pres">
      <dgm:prSet presAssocID="{ABF83E7E-B309-4F7C-B668-6AAA8AC6CE7D}" presName="c18" presStyleLbl="node1" presStyleIdx="17" presStyleCnt="19"/>
      <dgm:spPr/>
    </dgm:pt>
    <dgm:pt modelId="{C9F10707-D332-441B-9C60-43E4211D4FCA}" type="pres">
      <dgm:prSet presAssocID="{0444FCC8-2D4F-4145-965D-B8D1581326F2}" presName="chevronComposite1" presStyleCnt="0"/>
      <dgm:spPr/>
    </dgm:pt>
    <dgm:pt modelId="{945DBD99-02A1-486E-92F3-69DCAFA17E8B}" type="pres">
      <dgm:prSet presAssocID="{0444FCC8-2D4F-4145-965D-B8D1581326F2}" presName="chevron1" presStyleLbl="sibTrans2D1" presStyleIdx="0" presStyleCnt="2" custScaleX="354470"/>
      <dgm:spPr>
        <a:solidFill>
          <a:srgbClr val="00B0F0"/>
        </a:solidFill>
      </dgm:spPr>
    </dgm:pt>
    <dgm:pt modelId="{FC5DB38A-0A16-4626-A19B-AE10EBA20C66}" type="pres">
      <dgm:prSet presAssocID="{0444FCC8-2D4F-4145-965D-B8D1581326F2}" presName="spChevron1" presStyleCnt="0"/>
      <dgm:spPr/>
    </dgm:pt>
    <dgm:pt modelId="{2ADF8BA8-4B78-439D-9AF4-7634DEB20790}" type="pres">
      <dgm:prSet presAssocID="{0444FCC8-2D4F-4145-965D-B8D1581326F2}" presName="overlap" presStyleCnt="0"/>
      <dgm:spPr/>
    </dgm:pt>
    <dgm:pt modelId="{F4541698-5263-4429-ABE7-4D7E6F98535E}" type="pres">
      <dgm:prSet presAssocID="{0444FCC8-2D4F-4145-965D-B8D1581326F2}" presName="chevronComposite2" presStyleCnt="0"/>
      <dgm:spPr/>
    </dgm:pt>
    <dgm:pt modelId="{4F2986F8-E19A-44B5-8197-24DA96AA45FB}" type="pres">
      <dgm:prSet presAssocID="{0444FCC8-2D4F-4145-965D-B8D1581326F2}" presName="chevron2" presStyleLbl="sibTrans2D1" presStyleIdx="1" presStyleCnt="2" custScaleX="355779"/>
      <dgm:spPr>
        <a:solidFill>
          <a:srgbClr val="00B0F0"/>
        </a:solidFill>
      </dgm:spPr>
    </dgm:pt>
    <dgm:pt modelId="{18828814-CBB1-466A-82FD-4EFFCCC2D2AE}" type="pres">
      <dgm:prSet presAssocID="{0444FCC8-2D4F-4145-965D-B8D1581326F2}" presName="spChevron2" presStyleCnt="0"/>
      <dgm:spPr/>
    </dgm:pt>
    <dgm:pt modelId="{66630CE2-0B6E-44BE-9228-98C0051D8624}" type="pres">
      <dgm:prSet presAssocID="{FDED0D7E-75F4-4E65-8C89-FEFF28A2CD1E}" presName="last" presStyleCnt="0"/>
      <dgm:spPr/>
    </dgm:pt>
    <dgm:pt modelId="{DD0A2549-4773-40B7-9EE5-FA6DE1F96C0C}" type="pres">
      <dgm:prSet presAssocID="{FDED0D7E-75F4-4E65-8C89-FEFF28A2CD1E}" presName="circleTx" presStyleLbl="node1" presStyleIdx="18" presStyleCnt="19"/>
      <dgm:spPr/>
      <dgm:t>
        <a:bodyPr/>
        <a:lstStyle/>
        <a:p>
          <a:endParaRPr lang="id-ID"/>
        </a:p>
      </dgm:t>
    </dgm:pt>
    <dgm:pt modelId="{151E00B5-38A4-4A18-BB6A-9F312F97A78D}" type="pres">
      <dgm:prSet presAssocID="{FDED0D7E-75F4-4E65-8C89-FEFF28A2CD1E}" presName="desTxN" presStyleLbl="revTx" presStyleIdx="2" presStyleCnt="3" custLinFactNeighborY="-2156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51F25A2-2DFE-458A-8017-8230C7CD07B4}" type="pres">
      <dgm:prSet presAssocID="{FDED0D7E-75F4-4E65-8C89-FEFF28A2CD1E}" presName="spN" presStyleCnt="0"/>
      <dgm:spPr/>
    </dgm:pt>
  </dgm:ptLst>
  <dgm:cxnLst>
    <dgm:cxn modelId="{099AF271-7838-4687-9105-B94A9540BE21}" type="presOf" srcId="{FDED0D7E-75F4-4E65-8C89-FEFF28A2CD1E}" destId="{DD0A2549-4773-40B7-9EE5-FA6DE1F96C0C}" srcOrd="0" destOrd="0" presId="urn:microsoft.com/office/officeart/2009/3/layout/RandomtoResultProcess"/>
    <dgm:cxn modelId="{D795F340-C133-457D-929D-DD0473A151D2}" srcId="{E7997669-C7D2-49EA-8BDD-40A0497BB188}" destId="{FDED0D7E-75F4-4E65-8C89-FEFF28A2CD1E}" srcOrd="1" destOrd="0" parTransId="{CB467859-5A16-4290-B734-66D1F0719AFF}" sibTransId="{C0E982D5-9734-4CDF-AA01-8B6BE15A76C9}"/>
    <dgm:cxn modelId="{3FDFDB11-F3C1-4DBD-9B9D-20CCB2148EF0}" type="presOf" srcId="{ABF83E7E-B309-4F7C-B668-6AAA8AC6CE7D}" destId="{B7E07FED-033A-48BC-97A7-8C539D0C0047}" srcOrd="0" destOrd="0" presId="urn:microsoft.com/office/officeart/2009/3/layout/RandomtoResultProcess"/>
    <dgm:cxn modelId="{4FB30ED4-6C73-4CD4-AE2B-717E091A66F5}" type="presOf" srcId="{E7997669-C7D2-49EA-8BDD-40A0497BB188}" destId="{213436BA-2F9C-4E4F-9114-D3E516A55404}" srcOrd="0" destOrd="0" presId="urn:microsoft.com/office/officeart/2009/3/layout/RandomtoResultProcess"/>
    <dgm:cxn modelId="{D60964AE-78C1-4425-BCAE-55370A970E11}" type="presOf" srcId="{A6148490-DA08-46CF-931F-40EF32C31F12}" destId="{BDB5B844-0C9C-4757-AE4D-576B157A6A97}" srcOrd="0" destOrd="0" presId="urn:microsoft.com/office/officeart/2009/3/layout/RandomtoResultProcess"/>
    <dgm:cxn modelId="{380B1321-DFD5-4F8B-8BB0-D818C5FDCECF}" type="presOf" srcId="{80DC48E1-B776-414D-BA75-6AC52B2D6F66}" destId="{151E00B5-38A4-4A18-BB6A-9F312F97A78D}" srcOrd="0" destOrd="0" presId="urn:microsoft.com/office/officeart/2009/3/layout/RandomtoResultProcess"/>
    <dgm:cxn modelId="{CABCCB10-16E0-48A0-B2C6-1D175C28E3FA}" srcId="{ABF83E7E-B309-4F7C-B668-6AAA8AC6CE7D}" destId="{A6148490-DA08-46CF-931F-40EF32C31F12}" srcOrd="0" destOrd="0" parTransId="{891EC3D7-CD14-4B2F-8C95-1F92EEEB2C13}" sibTransId="{5A95994D-AB42-45F0-A210-232CBAAE50C6}"/>
    <dgm:cxn modelId="{39B8F172-D28C-4AC8-BE8A-D21771E1D5A0}" srcId="{FDED0D7E-75F4-4E65-8C89-FEFF28A2CD1E}" destId="{80DC48E1-B776-414D-BA75-6AC52B2D6F66}" srcOrd="0" destOrd="0" parTransId="{7BB8BD7F-6906-45B8-969C-06E1D2530FF5}" sibTransId="{1A40CAC5-4240-4ABB-A793-37FA436A8A73}"/>
    <dgm:cxn modelId="{87DA5E32-04E5-4ACD-85B3-8F4A7A7EB26E}" srcId="{E7997669-C7D2-49EA-8BDD-40A0497BB188}" destId="{ABF83E7E-B309-4F7C-B668-6AAA8AC6CE7D}" srcOrd="0" destOrd="0" parTransId="{75141E2F-47E3-4C03-8D04-599D13A0DB00}" sibTransId="{0444FCC8-2D4F-4145-965D-B8D1581326F2}"/>
    <dgm:cxn modelId="{5BAD5E66-7FCC-4015-8DEA-D97F56D8F324}" type="presParOf" srcId="{213436BA-2F9C-4E4F-9114-D3E516A55404}" destId="{8C5A7AF7-C753-455D-B2D8-A2BEE78F98D8}" srcOrd="0" destOrd="0" presId="urn:microsoft.com/office/officeart/2009/3/layout/RandomtoResultProcess"/>
    <dgm:cxn modelId="{31CB4488-D5AF-41E6-9483-0D5E3295B92F}" type="presParOf" srcId="{8C5A7AF7-C753-455D-B2D8-A2BEE78F98D8}" destId="{B7E07FED-033A-48BC-97A7-8C539D0C0047}" srcOrd="0" destOrd="0" presId="urn:microsoft.com/office/officeart/2009/3/layout/RandomtoResultProcess"/>
    <dgm:cxn modelId="{C9F7B8A7-7614-4E12-9790-7FBD431B9B95}" type="presParOf" srcId="{8C5A7AF7-C753-455D-B2D8-A2BEE78F98D8}" destId="{BDB5B844-0C9C-4757-AE4D-576B157A6A97}" srcOrd="1" destOrd="0" presId="urn:microsoft.com/office/officeart/2009/3/layout/RandomtoResultProcess"/>
    <dgm:cxn modelId="{335D6311-EE58-487F-AE0E-2E47C21A51C0}" type="presParOf" srcId="{8C5A7AF7-C753-455D-B2D8-A2BEE78F98D8}" destId="{DA8C370F-6DE6-4BF6-8F39-C3A2264EE254}" srcOrd="2" destOrd="0" presId="urn:microsoft.com/office/officeart/2009/3/layout/RandomtoResultProcess"/>
    <dgm:cxn modelId="{FA355E68-1E62-47AE-9622-02E141794D40}" type="presParOf" srcId="{8C5A7AF7-C753-455D-B2D8-A2BEE78F98D8}" destId="{B204BFDC-14F9-4BF5-8E26-74D7CFF30400}" srcOrd="3" destOrd="0" presId="urn:microsoft.com/office/officeart/2009/3/layout/RandomtoResultProcess"/>
    <dgm:cxn modelId="{1309317F-D249-42DB-A789-42D6ABB21C3A}" type="presParOf" srcId="{8C5A7AF7-C753-455D-B2D8-A2BEE78F98D8}" destId="{15873CE4-3FA5-49FC-8824-ADCB57301708}" srcOrd="4" destOrd="0" presId="urn:microsoft.com/office/officeart/2009/3/layout/RandomtoResultProcess"/>
    <dgm:cxn modelId="{A76FE586-D9FA-40CC-9FD8-4326F42F544B}" type="presParOf" srcId="{8C5A7AF7-C753-455D-B2D8-A2BEE78F98D8}" destId="{0C489415-7311-499B-9CDB-D9B3CDFD6DD8}" srcOrd="5" destOrd="0" presId="urn:microsoft.com/office/officeart/2009/3/layout/RandomtoResultProcess"/>
    <dgm:cxn modelId="{E3739A3F-4C6D-4CFE-80C1-6B099BC638D4}" type="presParOf" srcId="{8C5A7AF7-C753-455D-B2D8-A2BEE78F98D8}" destId="{E7EA1AF2-B562-41E5-9F62-98DF96377D8A}" srcOrd="6" destOrd="0" presId="urn:microsoft.com/office/officeart/2009/3/layout/RandomtoResultProcess"/>
    <dgm:cxn modelId="{E67FCA9B-8F85-4C6C-B7D3-98DBA0CAAB69}" type="presParOf" srcId="{8C5A7AF7-C753-455D-B2D8-A2BEE78F98D8}" destId="{539B3DB0-2980-42AC-A568-56784C061206}" srcOrd="7" destOrd="0" presId="urn:microsoft.com/office/officeart/2009/3/layout/RandomtoResultProcess"/>
    <dgm:cxn modelId="{2A6C36AD-0730-4766-B85A-C0514C4DAADD}" type="presParOf" srcId="{8C5A7AF7-C753-455D-B2D8-A2BEE78F98D8}" destId="{939EA3C6-95B8-4925-B2D2-AA9157286ED0}" srcOrd="8" destOrd="0" presId="urn:microsoft.com/office/officeart/2009/3/layout/RandomtoResultProcess"/>
    <dgm:cxn modelId="{94B8736A-8BFF-4A37-BBB6-296DC7D7791E}" type="presParOf" srcId="{8C5A7AF7-C753-455D-B2D8-A2BEE78F98D8}" destId="{364BFC2B-234E-48AA-9D7D-50AC11454CA4}" srcOrd="9" destOrd="0" presId="urn:microsoft.com/office/officeart/2009/3/layout/RandomtoResultProcess"/>
    <dgm:cxn modelId="{95FC100C-1303-483E-8FEC-AEF2395FC76C}" type="presParOf" srcId="{8C5A7AF7-C753-455D-B2D8-A2BEE78F98D8}" destId="{E0F16F68-76B9-42C9-B05D-8BE744B8774E}" srcOrd="10" destOrd="0" presId="urn:microsoft.com/office/officeart/2009/3/layout/RandomtoResultProcess"/>
    <dgm:cxn modelId="{EE3DB148-5DEA-47A8-AF3D-69B17DDCE0AB}" type="presParOf" srcId="{8C5A7AF7-C753-455D-B2D8-A2BEE78F98D8}" destId="{8BB1CF60-1D5A-47B7-9299-B9060C4148FD}" srcOrd="11" destOrd="0" presId="urn:microsoft.com/office/officeart/2009/3/layout/RandomtoResultProcess"/>
    <dgm:cxn modelId="{62AF881C-D317-4F40-B377-E33AF8F99236}" type="presParOf" srcId="{8C5A7AF7-C753-455D-B2D8-A2BEE78F98D8}" destId="{EE21A711-F60A-4C57-8B01-40AB995B3662}" srcOrd="12" destOrd="0" presId="urn:microsoft.com/office/officeart/2009/3/layout/RandomtoResultProcess"/>
    <dgm:cxn modelId="{FB71E517-76B8-4D0F-98B6-0CB83A6D7F0E}" type="presParOf" srcId="{8C5A7AF7-C753-455D-B2D8-A2BEE78F98D8}" destId="{9B0A815D-3E66-4EF7-B73B-656C52508D08}" srcOrd="13" destOrd="0" presId="urn:microsoft.com/office/officeart/2009/3/layout/RandomtoResultProcess"/>
    <dgm:cxn modelId="{BC9B221A-EE9B-43A3-A253-7E10B585E994}" type="presParOf" srcId="{8C5A7AF7-C753-455D-B2D8-A2BEE78F98D8}" destId="{3D3D42BB-7903-49F8-8E66-A17D15BACCC0}" srcOrd="14" destOrd="0" presId="urn:microsoft.com/office/officeart/2009/3/layout/RandomtoResultProcess"/>
    <dgm:cxn modelId="{452F18B6-0561-436D-89D1-0256363E0FD7}" type="presParOf" srcId="{8C5A7AF7-C753-455D-B2D8-A2BEE78F98D8}" destId="{305B4FEE-AFEF-48FA-8E41-B63B08DB1F1C}" srcOrd="15" destOrd="0" presId="urn:microsoft.com/office/officeart/2009/3/layout/RandomtoResultProcess"/>
    <dgm:cxn modelId="{3F5FD296-EE36-4466-BF1F-BC856E346C01}" type="presParOf" srcId="{8C5A7AF7-C753-455D-B2D8-A2BEE78F98D8}" destId="{579B72C5-0563-417A-8A4D-3962F0D69F2C}" srcOrd="16" destOrd="0" presId="urn:microsoft.com/office/officeart/2009/3/layout/RandomtoResultProcess"/>
    <dgm:cxn modelId="{1DA0ACF2-0167-420A-ABA3-4EC06C58270B}" type="presParOf" srcId="{8C5A7AF7-C753-455D-B2D8-A2BEE78F98D8}" destId="{7B33D377-161E-4E71-9EF0-D79AFD46A78C}" srcOrd="17" destOrd="0" presId="urn:microsoft.com/office/officeart/2009/3/layout/RandomtoResultProcess"/>
    <dgm:cxn modelId="{B5384396-D678-45CA-8F42-53B431E1BFB4}" type="presParOf" srcId="{8C5A7AF7-C753-455D-B2D8-A2BEE78F98D8}" destId="{7604521B-2B58-4707-B298-2C8C3B3B1F65}" srcOrd="18" destOrd="0" presId="urn:microsoft.com/office/officeart/2009/3/layout/RandomtoResultProcess"/>
    <dgm:cxn modelId="{C13A82B4-4A10-4D43-B50D-8FD274532DC2}" type="presParOf" srcId="{8C5A7AF7-C753-455D-B2D8-A2BEE78F98D8}" destId="{68E302AE-5755-47DF-B00E-C1A3CB18AFC7}" srcOrd="19" destOrd="0" presId="urn:microsoft.com/office/officeart/2009/3/layout/RandomtoResultProcess"/>
    <dgm:cxn modelId="{C605691F-34CF-41FA-B13E-0F9C5283E848}" type="presParOf" srcId="{213436BA-2F9C-4E4F-9114-D3E516A55404}" destId="{C9F10707-D332-441B-9C60-43E4211D4FCA}" srcOrd="1" destOrd="0" presId="urn:microsoft.com/office/officeart/2009/3/layout/RandomtoResultProcess"/>
    <dgm:cxn modelId="{A850AF03-9FC9-43A7-8D30-0C05894697B7}" type="presParOf" srcId="{C9F10707-D332-441B-9C60-43E4211D4FCA}" destId="{945DBD99-02A1-486E-92F3-69DCAFA17E8B}" srcOrd="0" destOrd="0" presId="urn:microsoft.com/office/officeart/2009/3/layout/RandomtoResultProcess"/>
    <dgm:cxn modelId="{A62599DD-8709-4A5D-9CF4-D726E18F926A}" type="presParOf" srcId="{C9F10707-D332-441B-9C60-43E4211D4FCA}" destId="{FC5DB38A-0A16-4626-A19B-AE10EBA20C66}" srcOrd="1" destOrd="0" presId="urn:microsoft.com/office/officeart/2009/3/layout/RandomtoResultProcess"/>
    <dgm:cxn modelId="{FF9A2527-3102-404F-836F-9A585F96339E}" type="presParOf" srcId="{213436BA-2F9C-4E4F-9114-D3E516A55404}" destId="{2ADF8BA8-4B78-439D-9AF4-7634DEB20790}" srcOrd="2" destOrd="0" presId="urn:microsoft.com/office/officeart/2009/3/layout/RandomtoResultProcess"/>
    <dgm:cxn modelId="{3210AAAF-4E88-43FA-B591-A4A00F3F7DE9}" type="presParOf" srcId="{213436BA-2F9C-4E4F-9114-D3E516A55404}" destId="{F4541698-5263-4429-ABE7-4D7E6F98535E}" srcOrd="3" destOrd="0" presId="urn:microsoft.com/office/officeart/2009/3/layout/RandomtoResultProcess"/>
    <dgm:cxn modelId="{60BC7DEB-B34B-497B-BB03-779F8BF2AFCE}" type="presParOf" srcId="{F4541698-5263-4429-ABE7-4D7E6F98535E}" destId="{4F2986F8-E19A-44B5-8197-24DA96AA45FB}" srcOrd="0" destOrd="0" presId="urn:microsoft.com/office/officeart/2009/3/layout/RandomtoResultProcess"/>
    <dgm:cxn modelId="{BB4D475C-24D0-481E-B968-5CFAF3B7B6C2}" type="presParOf" srcId="{F4541698-5263-4429-ABE7-4D7E6F98535E}" destId="{18828814-CBB1-466A-82FD-4EFFCCC2D2AE}" srcOrd="1" destOrd="0" presId="urn:microsoft.com/office/officeart/2009/3/layout/RandomtoResultProcess"/>
    <dgm:cxn modelId="{26FCF29F-B064-4C83-A525-DE6E47976052}" type="presParOf" srcId="{213436BA-2F9C-4E4F-9114-D3E516A55404}" destId="{66630CE2-0B6E-44BE-9228-98C0051D8624}" srcOrd="4" destOrd="0" presId="urn:microsoft.com/office/officeart/2009/3/layout/RandomtoResultProcess"/>
    <dgm:cxn modelId="{045361A2-08E1-447C-ACE1-CF2137FB67C7}" type="presParOf" srcId="{66630CE2-0B6E-44BE-9228-98C0051D8624}" destId="{DD0A2549-4773-40B7-9EE5-FA6DE1F96C0C}" srcOrd="0" destOrd="0" presId="urn:microsoft.com/office/officeart/2009/3/layout/RandomtoResultProcess"/>
    <dgm:cxn modelId="{54BABF5C-A2E2-4C15-B27A-9FA82AD32E66}" type="presParOf" srcId="{66630CE2-0B6E-44BE-9228-98C0051D8624}" destId="{151E00B5-38A4-4A18-BB6A-9F312F97A78D}" srcOrd="1" destOrd="0" presId="urn:microsoft.com/office/officeart/2009/3/layout/RandomtoResultProcess"/>
    <dgm:cxn modelId="{563F7239-D87A-4F88-A2E6-2C763FE7E48B}" type="presParOf" srcId="{66630CE2-0B6E-44BE-9228-98C0051D8624}" destId="{451F25A2-2DFE-458A-8017-8230C7CD07B4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9D857-D8F2-49F7-B98B-4EBE3C28B52F}">
      <dsp:nvSpPr>
        <dsp:cNvPr id="0" name=""/>
        <dsp:cNvSpPr/>
      </dsp:nvSpPr>
      <dsp:spPr>
        <a:xfrm>
          <a:off x="0" y="0"/>
          <a:ext cx="8382000" cy="76200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>
              <a:solidFill>
                <a:schemeClr val="tx1"/>
              </a:solidFill>
            </a:rPr>
            <a:t> </a:t>
          </a:r>
          <a:r>
            <a:rPr lang="en-US" sz="3600" kern="1200" dirty="0" smtClean="0">
              <a:solidFill>
                <a:schemeClr val="tx1"/>
              </a:solidFill>
              <a:latin typeface="Arial Rounded MT Bold" pitchFamily="34" charset="0"/>
            </a:rPr>
            <a:t>KEUANGAN NEGARA </a:t>
          </a:r>
          <a:endParaRPr lang="id-ID" sz="3600" kern="1200" dirty="0">
            <a:solidFill>
              <a:schemeClr val="tx1"/>
            </a:solidFill>
            <a:latin typeface="Arial Rounded MT Bold" pitchFamily="34" charset="0"/>
          </a:endParaRPr>
        </a:p>
      </dsp:txBody>
      <dsp:txXfrm>
        <a:off x="22318" y="22318"/>
        <a:ext cx="8337364" cy="7173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07FED-033A-48BC-97A7-8C539D0C0047}">
      <dsp:nvSpPr>
        <dsp:cNvPr id="0" name=""/>
        <dsp:cNvSpPr/>
      </dsp:nvSpPr>
      <dsp:spPr>
        <a:xfrm>
          <a:off x="1636178" y="414067"/>
          <a:ext cx="1161924" cy="382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>
              <a:latin typeface="Arial Rounded MT Bold" panose="020F0704030504030204" pitchFamily="34" charset="0"/>
            </a:rPr>
            <a:t>Progress</a:t>
          </a:r>
          <a:endParaRPr lang="id-ID" sz="2000" kern="1200" dirty="0">
            <a:latin typeface="Arial Rounded MT Bold" panose="020F0704030504030204" pitchFamily="34" charset="0"/>
          </a:endParaRPr>
        </a:p>
      </dsp:txBody>
      <dsp:txXfrm>
        <a:off x="1636178" y="414067"/>
        <a:ext cx="1161924" cy="382906"/>
      </dsp:txXfrm>
    </dsp:sp>
    <dsp:sp modelId="{BDB5B844-0C9C-4757-AE4D-576B157A6A97}">
      <dsp:nvSpPr>
        <dsp:cNvPr id="0" name=""/>
        <dsp:cNvSpPr/>
      </dsp:nvSpPr>
      <dsp:spPr>
        <a:xfrm>
          <a:off x="977942" y="1221486"/>
          <a:ext cx="2478395" cy="717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latin typeface="Arial Rounded MT Bold" panose="020F0704030504030204" pitchFamily="34" charset="0"/>
            </a:rPr>
            <a:t>ditanda tangani Surat Perjanjian</a:t>
          </a:r>
          <a:endParaRPr lang="id-ID" sz="1600" kern="1200" dirty="0">
            <a:latin typeface="Arial Rounded MT Bold" panose="020F0704030504030204" pitchFamily="34" charset="0"/>
          </a:endParaRPr>
        </a:p>
      </dsp:txBody>
      <dsp:txXfrm>
        <a:off x="977942" y="1221486"/>
        <a:ext cx="2478395" cy="717380"/>
      </dsp:txXfrm>
    </dsp:sp>
    <dsp:sp modelId="{DA8C370F-6DE6-4BF6-8F39-C3A2264EE254}">
      <dsp:nvSpPr>
        <dsp:cNvPr id="0" name=""/>
        <dsp:cNvSpPr/>
      </dsp:nvSpPr>
      <dsp:spPr>
        <a:xfrm>
          <a:off x="1634857" y="297611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4BFDC-14F9-4BF5-8E26-74D7CFF30400}">
      <dsp:nvSpPr>
        <dsp:cNvPr id="0" name=""/>
        <dsp:cNvSpPr/>
      </dsp:nvSpPr>
      <dsp:spPr>
        <a:xfrm>
          <a:off x="1699555" y="168214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873CE4-3FA5-49FC-8824-ADCB57301708}">
      <dsp:nvSpPr>
        <dsp:cNvPr id="0" name=""/>
        <dsp:cNvSpPr/>
      </dsp:nvSpPr>
      <dsp:spPr>
        <a:xfrm>
          <a:off x="1854831" y="194094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89415-7311-499B-9CDB-D9B3CDFD6DD8}">
      <dsp:nvSpPr>
        <dsp:cNvPr id="0" name=""/>
        <dsp:cNvSpPr/>
      </dsp:nvSpPr>
      <dsp:spPr>
        <a:xfrm>
          <a:off x="1984227" y="51758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A1AF2-B562-41E5-9F62-98DF96377D8A}">
      <dsp:nvSpPr>
        <dsp:cNvPr id="0" name=""/>
        <dsp:cNvSpPr/>
      </dsp:nvSpPr>
      <dsp:spPr>
        <a:xfrm>
          <a:off x="2152442" y="0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B3DB0-2980-42AC-A568-56784C061206}">
      <dsp:nvSpPr>
        <dsp:cNvPr id="0" name=""/>
        <dsp:cNvSpPr/>
      </dsp:nvSpPr>
      <dsp:spPr>
        <a:xfrm>
          <a:off x="2359475" y="90577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EA3C6-95B8-4925-B2D2-AA9157286ED0}">
      <dsp:nvSpPr>
        <dsp:cNvPr id="0" name=""/>
        <dsp:cNvSpPr/>
      </dsp:nvSpPr>
      <dsp:spPr>
        <a:xfrm>
          <a:off x="2488872" y="155275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BFC2B-234E-48AA-9D7D-50AC11454CA4}">
      <dsp:nvSpPr>
        <dsp:cNvPr id="0" name=""/>
        <dsp:cNvSpPr/>
      </dsp:nvSpPr>
      <dsp:spPr>
        <a:xfrm>
          <a:off x="2670026" y="297611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16F68-76B9-42C9-B05D-8BE744B8774E}">
      <dsp:nvSpPr>
        <dsp:cNvPr id="0" name=""/>
        <dsp:cNvSpPr/>
      </dsp:nvSpPr>
      <dsp:spPr>
        <a:xfrm>
          <a:off x="2747664" y="439946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1CF60-1D5A-47B7-9299-B9060C4148FD}">
      <dsp:nvSpPr>
        <dsp:cNvPr id="0" name=""/>
        <dsp:cNvSpPr/>
      </dsp:nvSpPr>
      <dsp:spPr>
        <a:xfrm>
          <a:off x="2074804" y="168214"/>
          <a:ext cx="237666" cy="237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1A711-F60A-4C57-8B01-40AB995B3662}">
      <dsp:nvSpPr>
        <dsp:cNvPr id="0" name=""/>
        <dsp:cNvSpPr/>
      </dsp:nvSpPr>
      <dsp:spPr>
        <a:xfrm>
          <a:off x="1570159" y="659920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A815D-3E66-4EF7-B73B-656C52508D08}">
      <dsp:nvSpPr>
        <dsp:cNvPr id="0" name=""/>
        <dsp:cNvSpPr/>
      </dsp:nvSpPr>
      <dsp:spPr>
        <a:xfrm>
          <a:off x="1647797" y="776376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D42BB-7903-49F8-8E66-A17D15BACCC0}">
      <dsp:nvSpPr>
        <dsp:cNvPr id="0" name=""/>
        <dsp:cNvSpPr/>
      </dsp:nvSpPr>
      <dsp:spPr>
        <a:xfrm>
          <a:off x="1841891" y="879893"/>
          <a:ext cx="211258" cy="2112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B4FEE-AFEF-48FA-8E41-B63B08DB1F1C}">
      <dsp:nvSpPr>
        <dsp:cNvPr id="0" name=""/>
        <dsp:cNvSpPr/>
      </dsp:nvSpPr>
      <dsp:spPr>
        <a:xfrm>
          <a:off x="2113623" y="1048108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B72C5-0563-417A-8A4D-3962F0D69F2C}">
      <dsp:nvSpPr>
        <dsp:cNvPr id="0" name=""/>
        <dsp:cNvSpPr/>
      </dsp:nvSpPr>
      <dsp:spPr>
        <a:xfrm>
          <a:off x="2165381" y="879893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3D377-161E-4E71-9EF0-D79AFD46A78C}">
      <dsp:nvSpPr>
        <dsp:cNvPr id="0" name=""/>
        <dsp:cNvSpPr/>
      </dsp:nvSpPr>
      <dsp:spPr>
        <a:xfrm>
          <a:off x="2294777" y="1061048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04521B-2B58-4707-B298-2C8C3B3B1F65}">
      <dsp:nvSpPr>
        <dsp:cNvPr id="0" name=""/>
        <dsp:cNvSpPr/>
      </dsp:nvSpPr>
      <dsp:spPr>
        <a:xfrm>
          <a:off x="2411234" y="854014"/>
          <a:ext cx="211258" cy="2112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302AE-5755-47DF-B00E-C1A3CB18AFC7}">
      <dsp:nvSpPr>
        <dsp:cNvPr id="0" name=""/>
        <dsp:cNvSpPr/>
      </dsp:nvSpPr>
      <dsp:spPr>
        <a:xfrm>
          <a:off x="2695905" y="802255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DBD99-02A1-486E-92F3-69DCAFA17E8B}">
      <dsp:nvSpPr>
        <dsp:cNvPr id="0" name=""/>
        <dsp:cNvSpPr/>
      </dsp:nvSpPr>
      <dsp:spPr>
        <a:xfrm>
          <a:off x="3456338" y="193878"/>
          <a:ext cx="1496664" cy="814331"/>
        </a:xfrm>
        <a:prstGeom prst="chevron">
          <a:avLst>
            <a:gd name="adj" fmla="val 6231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986F8-E19A-44B5-8197-24DA96AA45FB}">
      <dsp:nvSpPr>
        <dsp:cNvPr id="0" name=""/>
        <dsp:cNvSpPr/>
      </dsp:nvSpPr>
      <dsp:spPr>
        <a:xfrm>
          <a:off x="4875447" y="193878"/>
          <a:ext cx="1441489" cy="814331"/>
        </a:xfrm>
        <a:prstGeom prst="chevron">
          <a:avLst>
            <a:gd name="adj" fmla="val 6231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A2549-4773-40B7-9EE5-FA6DE1F96C0C}">
      <dsp:nvSpPr>
        <dsp:cNvPr id="0" name=""/>
        <dsp:cNvSpPr/>
      </dsp:nvSpPr>
      <dsp:spPr>
        <a:xfrm>
          <a:off x="6404186" y="136108"/>
          <a:ext cx="988822" cy="9888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solidFill>
                <a:schemeClr val="tx1"/>
              </a:solidFill>
              <a:latin typeface="Arial Rounded MT Bold" panose="020F0704030504030204" pitchFamily="34" charset="0"/>
            </a:rPr>
            <a:t>70%</a:t>
          </a:r>
          <a:endParaRPr lang="id-ID" sz="2000" b="1" kern="1200" dirty="0">
            <a:solidFill>
              <a:schemeClr val="tx1"/>
            </a:solidFill>
            <a:latin typeface="Arial Rounded MT Bold" panose="020F0704030504030204" pitchFamily="34" charset="0"/>
          </a:endParaRPr>
        </a:p>
      </dsp:txBody>
      <dsp:txXfrm>
        <a:off x="6548996" y="280918"/>
        <a:ext cx="699202" cy="699202"/>
      </dsp:txXfrm>
    </dsp:sp>
    <dsp:sp modelId="{151E00B5-38A4-4A18-BB6A-9F312F97A78D}">
      <dsp:nvSpPr>
        <dsp:cNvPr id="0" name=""/>
        <dsp:cNvSpPr/>
      </dsp:nvSpPr>
      <dsp:spPr>
        <a:xfrm>
          <a:off x="6316937" y="1221486"/>
          <a:ext cx="1163320" cy="717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>
              <a:latin typeface="Arial Rounded MT Bold" panose="020F0704030504030204" pitchFamily="34" charset="0"/>
            </a:rPr>
            <a:t>Tahap I</a:t>
          </a:r>
          <a:endParaRPr lang="id-ID" sz="2000" kern="1200" dirty="0">
            <a:latin typeface="Arial Rounded MT Bold" panose="020F0704030504030204" pitchFamily="34" charset="0"/>
          </a:endParaRPr>
        </a:p>
      </dsp:txBody>
      <dsp:txXfrm>
        <a:off x="6316937" y="1221486"/>
        <a:ext cx="1163320" cy="717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07FED-033A-48BC-97A7-8C539D0C0047}">
      <dsp:nvSpPr>
        <dsp:cNvPr id="0" name=""/>
        <dsp:cNvSpPr/>
      </dsp:nvSpPr>
      <dsp:spPr>
        <a:xfrm>
          <a:off x="1590468" y="414067"/>
          <a:ext cx="1161924" cy="382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>
              <a:latin typeface="Arial Rounded MT Bold" panose="020F0704030504030204" pitchFamily="34" charset="0"/>
            </a:rPr>
            <a:t>Progress</a:t>
          </a:r>
          <a:endParaRPr lang="id-ID" sz="2000" kern="1200" dirty="0">
            <a:latin typeface="Arial Rounded MT Bold" panose="020F0704030504030204" pitchFamily="34" charset="0"/>
          </a:endParaRPr>
        </a:p>
      </dsp:txBody>
      <dsp:txXfrm>
        <a:off x="1590468" y="414067"/>
        <a:ext cx="1161924" cy="382906"/>
      </dsp:txXfrm>
    </dsp:sp>
    <dsp:sp modelId="{BDB5B844-0C9C-4757-AE4D-576B157A6A97}">
      <dsp:nvSpPr>
        <dsp:cNvPr id="0" name=""/>
        <dsp:cNvSpPr/>
      </dsp:nvSpPr>
      <dsp:spPr>
        <a:xfrm flipV="1">
          <a:off x="1225729" y="1295401"/>
          <a:ext cx="2097505" cy="342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271463" lvl="0" indent="-271463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solidFill>
                <a:schemeClr val="bg1"/>
              </a:solidFill>
              <a:latin typeface="Arial Rounded MT Bold" panose="020F0704030504030204" pitchFamily="34" charset="0"/>
            </a:rPr>
            <a:t>Ditanda tangani</a:t>
          </a:r>
          <a:endParaRPr lang="id-ID" sz="2400" kern="1200" dirty="0">
            <a:solidFill>
              <a:schemeClr val="bg1"/>
            </a:solidFill>
            <a:latin typeface="Arial Rounded MT Bold" panose="020F0704030504030204" pitchFamily="34" charset="0"/>
          </a:endParaRPr>
        </a:p>
      </dsp:txBody>
      <dsp:txXfrm rot="10800000">
        <a:off x="1225729" y="1295401"/>
        <a:ext cx="2097505" cy="342671"/>
      </dsp:txXfrm>
    </dsp:sp>
    <dsp:sp modelId="{DA8C370F-6DE6-4BF6-8F39-C3A2264EE254}">
      <dsp:nvSpPr>
        <dsp:cNvPr id="0" name=""/>
        <dsp:cNvSpPr/>
      </dsp:nvSpPr>
      <dsp:spPr>
        <a:xfrm>
          <a:off x="1589148" y="297611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4BFDC-14F9-4BF5-8E26-74D7CFF30400}">
      <dsp:nvSpPr>
        <dsp:cNvPr id="0" name=""/>
        <dsp:cNvSpPr/>
      </dsp:nvSpPr>
      <dsp:spPr>
        <a:xfrm>
          <a:off x="1653846" y="168214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873CE4-3FA5-49FC-8824-ADCB57301708}">
      <dsp:nvSpPr>
        <dsp:cNvPr id="0" name=""/>
        <dsp:cNvSpPr/>
      </dsp:nvSpPr>
      <dsp:spPr>
        <a:xfrm>
          <a:off x="1809121" y="194094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89415-7311-499B-9CDB-D9B3CDFD6DD8}">
      <dsp:nvSpPr>
        <dsp:cNvPr id="0" name=""/>
        <dsp:cNvSpPr/>
      </dsp:nvSpPr>
      <dsp:spPr>
        <a:xfrm>
          <a:off x="1938518" y="51758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A1AF2-B562-41E5-9F62-98DF96377D8A}">
      <dsp:nvSpPr>
        <dsp:cNvPr id="0" name=""/>
        <dsp:cNvSpPr/>
      </dsp:nvSpPr>
      <dsp:spPr>
        <a:xfrm>
          <a:off x="2106733" y="0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B3DB0-2980-42AC-A568-56784C061206}">
      <dsp:nvSpPr>
        <dsp:cNvPr id="0" name=""/>
        <dsp:cNvSpPr/>
      </dsp:nvSpPr>
      <dsp:spPr>
        <a:xfrm>
          <a:off x="2313766" y="90577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EA3C6-95B8-4925-B2D2-AA9157286ED0}">
      <dsp:nvSpPr>
        <dsp:cNvPr id="0" name=""/>
        <dsp:cNvSpPr/>
      </dsp:nvSpPr>
      <dsp:spPr>
        <a:xfrm>
          <a:off x="2443162" y="155275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BFC2B-234E-48AA-9D7D-50AC11454CA4}">
      <dsp:nvSpPr>
        <dsp:cNvPr id="0" name=""/>
        <dsp:cNvSpPr/>
      </dsp:nvSpPr>
      <dsp:spPr>
        <a:xfrm>
          <a:off x="2624317" y="297611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16F68-76B9-42C9-B05D-8BE744B8774E}">
      <dsp:nvSpPr>
        <dsp:cNvPr id="0" name=""/>
        <dsp:cNvSpPr/>
      </dsp:nvSpPr>
      <dsp:spPr>
        <a:xfrm>
          <a:off x="2701955" y="439946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1CF60-1D5A-47B7-9299-B9060C4148FD}">
      <dsp:nvSpPr>
        <dsp:cNvPr id="0" name=""/>
        <dsp:cNvSpPr/>
      </dsp:nvSpPr>
      <dsp:spPr>
        <a:xfrm>
          <a:off x="2029095" y="168214"/>
          <a:ext cx="237666" cy="237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1A711-F60A-4C57-8B01-40AB995B3662}">
      <dsp:nvSpPr>
        <dsp:cNvPr id="0" name=""/>
        <dsp:cNvSpPr/>
      </dsp:nvSpPr>
      <dsp:spPr>
        <a:xfrm>
          <a:off x="1524450" y="659920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A815D-3E66-4EF7-B73B-656C52508D08}">
      <dsp:nvSpPr>
        <dsp:cNvPr id="0" name=""/>
        <dsp:cNvSpPr/>
      </dsp:nvSpPr>
      <dsp:spPr>
        <a:xfrm>
          <a:off x="1602088" y="776376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D42BB-7903-49F8-8E66-A17D15BACCC0}">
      <dsp:nvSpPr>
        <dsp:cNvPr id="0" name=""/>
        <dsp:cNvSpPr/>
      </dsp:nvSpPr>
      <dsp:spPr>
        <a:xfrm>
          <a:off x="1796182" y="879893"/>
          <a:ext cx="211258" cy="2112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B4FEE-AFEF-48FA-8E41-B63B08DB1F1C}">
      <dsp:nvSpPr>
        <dsp:cNvPr id="0" name=""/>
        <dsp:cNvSpPr/>
      </dsp:nvSpPr>
      <dsp:spPr>
        <a:xfrm>
          <a:off x="2067914" y="1048108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B72C5-0563-417A-8A4D-3962F0D69F2C}">
      <dsp:nvSpPr>
        <dsp:cNvPr id="0" name=""/>
        <dsp:cNvSpPr/>
      </dsp:nvSpPr>
      <dsp:spPr>
        <a:xfrm>
          <a:off x="2119672" y="879893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3D377-161E-4E71-9EF0-D79AFD46A78C}">
      <dsp:nvSpPr>
        <dsp:cNvPr id="0" name=""/>
        <dsp:cNvSpPr/>
      </dsp:nvSpPr>
      <dsp:spPr>
        <a:xfrm>
          <a:off x="2249068" y="1061048"/>
          <a:ext cx="92425" cy="92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04521B-2B58-4707-B298-2C8C3B3B1F65}">
      <dsp:nvSpPr>
        <dsp:cNvPr id="0" name=""/>
        <dsp:cNvSpPr/>
      </dsp:nvSpPr>
      <dsp:spPr>
        <a:xfrm>
          <a:off x="2365525" y="854014"/>
          <a:ext cx="211258" cy="2112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302AE-5755-47DF-B00E-C1A3CB18AFC7}">
      <dsp:nvSpPr>
        <dsp:cNvPr id="0" name=""/>
        <dsp:cNvSpPr/>
      </dsp:nvSpPr>
      <dsp:spPr>
        <a:xfrm>
          <a:off x="2650196" y="802255"/>
          <a:ext cx="145240" cy="145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DBD99-02A1-486E-92F3-69DCAFA17E8B}">
      <dsp:nvSpPr>
        <dsp:cNvPr id="0" name=""/>
        <dsp:cNvSpPr/>
      </dsp:nvSpPr>
      <dsp:spPr>
        <a:xfrm>
          <a:off x="3220183" y="193878"/>
          <a:ext cx="1511994" cy="814331"/>
        </a:xfrm>
        <a:prstGeom prst="chevron">
          <a:avLst>
            <a:gd name="adj" fmla="val 6231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986F8-E19A-44B5-8197-24DA96AA45FB}">
      <dsp:nvSpPr>
        <dsp:cNvPr id="0" name=""/>
        <dsp:cNvSpPr/>
      </dsp:nvSpPr>
      <dsp:spPr>
        <a:xfrm>
          <a:off x="4654623" y="193878"/>
          <a:ext cx="1517577" cy="814331"/>
        </a:xfrm>
        <a:prstGeom prst="chevron">
          <a:avLst>
            <a:gd name="adj" fmla="val 6231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A2549-4773-40B7-9EE5-FA6DE1F96C0C}">
      <dsp:nvSpPr>
        <dsp:cNvPr id="0" name=""/>
        <dsp:cNvSpPr/>
      </dsp:nvSpPr>
      <dsp:spPr>
        <a:xfrm>
          <a:off x="6259450" y="136108"/>
          <a:ext cx="988822" cy="98882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solidFill>
                <a:schemeClr val="bg1"/>
              </a:solidFill>
              <a:latin typeface="Arial Rounded MT Bold" panose="020F0704030504030204" pitchFamily="34" charset="0"/>
            </a:rPr>
            <a:t>30%</a:t>
          </a:r>
          <a:endParaRPr lang="id-ID" sz="2000" b="1" kern="1200" dirty="0">
            <a:solidFill>
              <a:schemeClr val="bg1"/>
            </a:solidFill>
            <a:latin typeface="Arial Rounded MT Bold" panose="020F0704030504030204" pitchFamily="34" charset="0"/>
          </a:endParaRPr>
        </a:p>
      </dsp:txBody>
      <dsp:txXfrm>
        <a:off x="6404260" y="280918"/>
        <a:ext cx="699202" cy="699202"/>
      </dsp:txXfrm>
    </dsp:sp>
    <dsp:sp modelId="{151E00B5-38A4-4A18-BB6A-9F312F97A78D}">
      <dsp:nvSpPr>
        <dsp:cNvPr id="0" name=""/>
        <dsp:cNvSpPr/>
      </dsp:nvSpPr>
      <dsp:spPr>
        <a:xfrm>
          <a:off x="6172201" y="1066797"/>
          <a:ext cx="1163320" cy="717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>
              <a:latin typeface="Arial Rounded MT Bold" panose="020F0704030504030204" pitchFamily="34" charset="0"/>
            </a:rPr>
            <a:t>Tahap II</a:t>
          </a:r>
          <a:endParaRPr lang="id-ID" sz="2000" kern="1200" dirty="0">
            <a:latin typeface="Arial Rounded MT Bold" panose="020F0704030504030204" pitchFamily="34" charset="0"/>
          </a:endParaRPr>
        </a:p>
      </dsp:txBody>
      <dsp:txXfrm>
        <a:off x="6172201" y="1066797"/>
        <a:ext cx="1163320" cy="717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AE7F2-A431-4BC5-BFB2-F3AC5A2B9748}" type="datetimeFigureOut">
              <a:rPr lang="id-ID" smtClean="0"/>
              <a:pPr/>
              <a:t>26/04/2016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9F27B-1A09-4CDB-89B1-3093DA7CE19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5222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75C76-5BFF-46FC-847D-517C51282F0B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736C2-1874-4C2B-82C4-F9FA6D4914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8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EF1CAB4-16D9-467F-936C-23BC67BCE1A3}" type="datetime5">
              <a:rPr lang="en-US" smtClean="0"/>
              <a:pPr>
                <a:defRPr/>
              </a:pPr>
              <a:t>26-Apr-16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54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61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77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55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0" name="Shape 470"/>
          <p:cNvSpPr txBox="1">
            <a:spLocks noGrp="1"/>
          </p:cNvSpPr>
          <p:nvPr>
            <p:ph type="body" idx="1"/>
          </p:nvPr>
        </p:nvSpPr>
        <p:spPr>
          <a:xfrm>
            <a:off x="673100" y="4686300"/>
            <a:ext cx="5389562" cy="4440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71" name="Shape 471"/>
          <p:cNvSpPr txBox="1"/>
          <p:nvPr/>
        </p:nvSpPr>
        <p:spPr>
          <a:xfrm>
            <a:off x="3814762" y="9371011"/>
            <a:ext cx="2919411" cy="493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100121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54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03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5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94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94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16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03AD7-EB58-4434-85CE-53BA205ED9D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327562-C6F7-4F02-8FF4-95228421B78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1F8B74-3253-477D-B8F2-0337B4BBC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609600"/>
            <a:ext cx="68076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latin typeface="Arial Rounded MT Bold" panose="020F0704030504030204" pitchFamily="34" charset="0"/>
              </a:rPr>
              <a:t>TATA CARA</a:t>
            </a:r>
            <a:endParaRPr lang="en-US" sz="3600" b="1" dirty="0" smtClean="0">
              <a:latin typeface="Arial Rounded MT Bold" panose="020F0704030504030204" pitchFamily="34" charset="0"/>
            </a:endParaRPr>
          </a:p>
          <a:p>
            <a:r>
              <a:rPr lang="en-US" sz="3600" b="1" dirty="0" smtClean="0">
                <a:latin typeface="Arial Rounded MT Bold" panose="020F0704030504030204" pitchFamily="34" charset="0"/>
              </a:rPr>
              <a:t>P</a:t>
            </a:r>
            <a:r>
              <a:rPr lang="id-ID" sz="3600" b="1" dirty="0" smtClean="0">
                <a:latin typeface="Arial Rounded MT Bold" panose="020F0704030504030204" pitchFamily="34" charset="0"/>
              </a:rPr>
              <a:t>ERTANGGUNGJAWABAN  DAN PELAPORAN PENGGUNAAN KEUANGAN PENELITIAN &amp; PM</a:t>
            </a:r>
            <a:r>
              <a:rPr lang="en-US" sz="3600" dirty="0">
                <a:latin typeface="Arial Rounded MT Bold" panose="020F0704030504030204" pitchFamily="34" charset="0"/>
              </a:rPr>
              <a:t/>
            </a:r>
            <a:br>
              <a:rPr lang="en-US" sz="3600" dirty="0">
                <a:latin typeface="Arial Rounded MT Bold" panose="020F0704030504030204" pitchFamily="34" charset="0"/>
              </a:rPr>
            </a:b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5486400"/>
            <a:ext cx="64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2400" b="1" dirty="0" smtClean="0">
                <a:latin typeface="Arial Rounded MT Bold" panose="020F0704030504030204" pitchFamily="34" charset="0"/>
              </a:rPr>
              <a:t>Institut Pertanian Bogor</a:t>
            </a:r>
          </a:p>
          <a:p>
            <a:pPr algn="r"/>
            <a:r>
              <a:rPr lang="id-ID" b="1" dirty="0" smtClean="0">
                <a:latin typeface="Arial Rounded MT Bold" panose="020F0704030504030204" pitchFamily="34" charset="0"/>
              </a:rPr>
              <a:t>Gedung Toyib Faperta , 26 April 2016</a:t>
            </a:r>
            <a:endParaRPr lang="en-US" b="1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762000"/>
            <a:ext cx="8229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endParaRPr lang="id-ID" b="1" dirty="0" smtClean="0">
              <a:latin typeface="Arial Rounded MT Bold" panose="020F0704030504030204" pitchFamily="34" charset="0"/>
            </a:endParaRPr>
          </a:p>
          <a:p>
            <a:pPr marL="514350" indent="-514350">
              <a:buNone/>
            </a:pPr>
            <a:r>
              <a:rPr lang="en-US" b="1" dirty="0" smtClean="0">
                <a:latin typeface="Arial Rounded MT Bold" panose="020F0704030504030204" pitchFamily="34" charset="0"/>
              </a:rPr>
              <a:t>1</a:t>
            </a:r>
            <a:r>
              <a:rPr lang="en-US" b="1" dirty="0">
                <a:latin typeface="Arial Rounded MT Bold" panose="020F0704030504030204" pitchFamily="34" charset="0"/>
              </a:rPr>
              <a:t>.	</a:t>
            </a:r>
            <a:r>
              <a:rPr lang="en-US" b="1" dirty="0" err="1">
                <a:latin typeface="Arial Rounded MT Bold" panose="020F0704030504030204" pitchFamily="34" charset="0"/>
              </a:rPr>
              <a:t>Jika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Belanja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>
                <a:latin typeface="Arial Rounded MT Bold" panose="020F0704030504030204" pitchFamily="34" charset="0"/>
              </a:rPr>
              <a:t>s/d ≤ </a:t>
            </a:r>
            <a:r>
              <a:rPr lang="en-US" b="1" dirty="0" err="1">
                <a:latin typeface="Arial Rounded MT Bold" panose="020F0704030504030204" pitchFamily="34" charset="0"/>
              </a:rPr>
              <a:t>Rp</a:t>
            </a:r>
            <a:r>
              <a:rPr lang="en-US" b="1" dirty="0">
                <a:latin typeface="Arial Rounded MT Bold" panose="020F0704030504030204" pitchFamily="34" charset="0"/>
              </a:rPr>
              <a:t>. 1.000.000,-</a:t>
            </a:r>
          </a:p>
          <a:p>
            <a:pPr marL="514350" indent="-514350">
              <a:buNone/>
            </a:pPr>
            <a:r>
              <a:rPr lang="en-US" b="1" dirty="0">
                <a:latin typeface="Arial Rounded MT Bold" panose="020F0704030504030204" pitchFamily="34" charset="0"/>
              </a:rPr>
              <a:t>	</a:t>
            </a:r>
            <a:r>
              <a:rPr lang="en-US" dirty="0" err="1" smtClean="0">
                <a:latin typeface="Arial Rounded MT Bold" panose="020F0704030504030204" pitchFamily="34" charset="0"/>
              </a:rPr>
              <a:t>Kelengkapan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administrasi</a:t>
            </a:r>
            <a:r>
              <a:rPr lang="en-US" dirty="0">
                <a:latin typeface="Arial Rounded MT Bold" panose="020F0704030504030204" pitchFamily="34" charset="0"/>
              </a:rPr>
              <a:t> :</a:t>
            </a: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	-  	</a:t>
            </a:r>
            <a:r>
              <a:rPr lang="id-ID" dirty="0">
                <a:latin typeface="Arial Rounded MT Bold" panose="020F0704030504030204" pitchFamily="34" charset="0"/>
              </a:rPr>
              <a:t>Kuitansi</a:t>
            </a:r>
            <a:r>
              <a:rPr lang="en-US" dirty="0">
                <a:latin typeface="Arial Rounded MT Bold" panose="020F0704030504030204" pitchFamily="34" charset="0"/>
              </a:rPr>
              <a:t>, Bon/Nota</a:t>
            </a: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	-  	</a:t>
            </a:r>
            <a:r>
              <a:rPr lang="en-US" dirty="0" err="1">
                <a:latin typeface="Arial Rounded MT Bold" panose="020F0704030504030204" pitchFamily="34" charset="0"/>
              </a:rPr>
              <a:t>materai</a:t>
            </a:r>
            <a:r>
              <a:rPr lang="en-US" dirty="0">
                <a:latin typeface="Arial Rounded MT Bold" panose="020F0704030504030204" pitchFamily="34" charset="0"/>
              </a:rPr>
              <a:t> 3000 (</a:t>
            </a:r>
            <a:r>
              <a:rPr lang="en-US" dirty="0" err="1">
                <a:latin typeface="Arial Rounded MT Bold" panose="020F0704030504030204" pitchFamily="34" charset="0"/>
              </a:rPr>
              <a:t>jika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belanja</a:t>
            </a:r>
            <a:r>
              <a:rPr lang="en-US" dirty="0">
                <a:latin typeface="Arial Rounded MT Bold" panose="020F0704030504030204" pitchFamily="34" charset="0"/>
              </a:rPr>
              <a:t> &gt; </a:t>
            </a:r>
            <a:r>
              <a:rPr lang="en-US" dirty="0" err="1">
                <a:latin typeface="Arial Rounded MT Bold" panose="020F0704030504030204" pitchFamily="34" charset="0"/>
              </a:rPr>
              <a:t>Rp</a:t>
            </a:r>
            <a:r>
              <a:rPr lang="en-US" dirty="0">
                <a:latin typeface="Arial Rounded MT Bold" panose="020F0704030504030204" pitchFamily="34" charset="0"/>
              </a:rPr>
              <a:t>. 250.000 s/d </a:t>
            </a:r>
            <a:r>
              <a:rPr lang="en-US" dirty="0" err="1">
                <a:latin typeface="Arial Rounded MT Bold" panose="020F0704030504030204" pitchFamily="34" charset="0"/>
              </a:rPr>
              <a:t>Rp</a:t>
            </a:r>
            <a:r>
              <a:rPr lang="en-US" dirty="0">
                <a:latin typeface="Arial Rounded MT Bold" panose="020F0704030504030204" pitchFamily="34" charset="0"/>
              </a:rPr>
              <a:t>. 	1.000.000)</a:t>
            </a: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	-  	</a:t>
            </a:r>
            <a:r>
              <a:rPr lang="en-US" dirty="0" err="1">
                <a:latin typeface="Arial Rounded MT Bold" panose="020F0704030504030204" pitchFamily="34" charset="0"/>
              </a:rPr>
              <a:t>Stempel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toko</a:t>
            </a:r>
            <a:endParaRPr lang="en-US" dirty="0">
              <a:latin typeface="Arial Rounded MT Bold" panose="020F0704030504030204" pitchFamily="34" charset="0"/>
            </a:endParaRP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	-  	</a:t>
            </a:r>
            <a:r>
              <a:rPr lang="en-US" dirty="0" err="1">
                <a:latin typeface="Arial Rounded MT Bold" panose="020F0704030504030204" pitchFamily="34" charset="0"/>
              </a:rPr>
              <a:t>Nama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jelas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tanda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tangan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penerima</a:t>
            </a:r>
            <a:endParaRPr lang="en-US" dirty="0">
              <a:latin typeface="Arial Rounded MT Bold" panose="020F0704030504030204" pitchFamily="34" charset="0"/>
            </a:endParaRPr>
          </a:p>
          <a:p>
            <a:pPr marL="514350" indent="-514350">
              <a:buNone/>
            </a:pPr>
            <a:endParaRPr lang="en-US" b="1" dirty="0">
              <a:latin typeface="Arial Rounded MT Bold" panose="020F0704030504030204" pitchFamily="34" charset="0"/>
            </a:endParaRPr>
          </a:p>
          <a:p>
            <a:pPr marL="457200" indent="-457200">
              <a:buNone/>
            </a:pPr>
            <a:r>
              <a:rPr lang="en-US" b="1" dirty="0">
                <a:latin typeface="Arial Rounded MT Bold" panose="020F0704030504030204" pitchFamily="34" charset="0"/>
              </a:rPr>
              <a:t>2.	</a:t>
            </a:r>
            <a:r>
              <a:rPr lang="en-US" b="1" dirty="0" err="1">
                <a:latin typeface="Arial Rounded MT Bold" panose="020F0704030504030204" pitchFamily="34" charset="0"/>
              </a:rPr>
              <a:t>Jika</a:t>
            </a:r>
            <a:r>
              <a:rPr lang="id-ID" b="1" dirty="0">
                <a:latin typeface="Arial Rounded MT Bold" panose="020F0704030504030204" pitchFamily="34" charset="0"/>
              </a:rPr>
              <a:t> belanja </a:t>
            </a:r>
            <a:r>
              <a:rPr lang="id-ID" b="1" dirty="0" smtClean="0">
                <a:latin typeface="Arial Rounded MT Bold" panose="020F0704030504030204" pitchFamily="34" charset="0"/>
              </a:rPr>
              <a:t>yang </a:t>
            </a:r>
            <a:r>
              <a:rPr lang="id-ID" b="1" dirty="0">
                <a:latin typeface="Arial Rounded MT Bold" panose="020F0704030504030204" pitchFamily="34" charset="0"/>
              </a:rPr>
              <a:t>bernilai </a:t>
            </a:r>
            <a:r>
              <a:rPr lang="en-US" b="1" dirty="0">
                <a:latin typeface="Arial Rounded MT Bold" panose="020F0704030504030204" pitchFamily="34" charset="0"/>
              </a:rPr>
              <a:t>&gt; </a:t>
            </a:r>
            <a:r>
              <a:rPr lang="en-US" b="1" dirty="0" err="1">
                <a:latin typeface="Arial Rounded MT Bold" panose="020F0704030504030204" pitchFamily="34" charset="0"/>
              </a:rPr>
              <a:t>Rp</a:t>
            </a:r>
            <a:r>
              <a:rPr lang="en-US" b="1" dirty="0">
                <a:latin typeface="Arial Rounded MT Bold" panose="020F0704030504030204" pitchFamily="34" charset="0"/>
              </a:rPr>
              <a:t>.  1.000.000  s/d &lt; </a:t>
            </a:r>
            <a:r>
              <a:rPr lang="en-US" b="1" dirty="0" err="1">
                <a:latin typeface="Arial Rounded MT Bold" panose="020F0704030504030204" pitchFamily="34" charset="0"/>
              </a:rPr>
              <a:t>Rp</a:t>
            </a:r>
            <a:r>
              <a:rPr lang="en-US" b="1" dirty="0">
                <a:latin typeface="Arial Rounded MT Bold" panose="020F0704030504030204" pitchFamily="34" charset="0"/>
              </a:rPr>
              <a:t>. 50.000.000 :</a:t>
            </a:r>
          </a:p>
          <a:p>
            <a:pPr marL="514350" indent="-514350">
              <a:buNone/>
            </a:pPr>
            <a:r>
              <a:rPr lang="en-US" b="1" dirty="0">
                <a:latin typeface="Arial Rounded MT Bold" panose="020F0704030504030204" pitchFamily="34" charset="0"/>
              </a:rPr>
              <a:t>	</a:t>
            </a:r>
            <a:r>
              <a:rPr lang="en-US" dirty="0" err="1" smtClean="0">
                <a:latin typeface="Arial Rounded MT Bold" panose="020F0704030504030204" pitchFamily="34" charset="0"/>
              </a:rPr>
              <a:t>Kelengkapan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administrasi</a:t>
            </a:r>
            <a:r>
              <a:rPr lang="en-US" dirty="0">
                <a:latin typeface="Arial Rounded MT Bold" panose="020F0704030504030204" pitchFamily="34" charset="0"/>
              </a:rPr>
              <a:t>:</a:t>
            </a: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	-  </a:t>
            </a:r>
            <a:r>
              <a:rPr lang="id-ID" dirty="0">
                <a:latin typeface="Arial Rounded MT Bold" panose="020F0704030504030204" pitchFamily="34" charset="0"/>
              </a:rPr>
              <a:t>Kuitansi</a:t>
            </a:r>
            <a:r>
              <a:rPr lang="en-US" dirty="0">
                <a:latin typeface="Arial Rounded MT Bold" panose="020F0704030504030204" pitchFamily="34" charset="0"/>
              </a:rPr>
              <a:t> (+ </a:t>
            </a:r>
            <a:r>
              <a:rPr lang="en-US" dirty="0" err="1">
                <a:latin typeface="Arial Rounded MT Bold" panose="020F0704030504030204" pitchFamily="34" charset="0"/>
              </a:rPr>
              <a:t>bea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materai</a:t>
            </a:r>
            <a:r>
              <a:rPr lang="en-US" dirty="0">
                <a:latin typeface="Arial Rounded MT Bold" panose="020F0704030504030204" pitchFamily="34" charset="0"/>
              </a:rPr>
              <a:t> 6000)</a:t>
            </a: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	-  Bon/Nota/</a:t>
            </a:r>
            <a:r>
              <a:rPr lang="en-US" dirty="0" err="1">
                <a:latin typeface="Arial Rounded MT Bold" panose="020F0704030504030204" pitchFamily="34" charset="0"/>
              </a:rPr>
              <a:t>Faktur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Barang</a:t>
            </a:r>
            <a:endParaRPr lang="en-US" dirty="0">
              <a:latin typeface="Arial Rounded MT Bold" panose="020F0704030504030204" pitchFamily="34" charset="0"/>
            </a:endParaRP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	-  </a:t>
            </a:r>
            <a:r>
              <a:rPr lang="en-US" dirty="0" err="1">
                <a:latin typeface="Arial Rounded MT Bold" panose="020F0704030504030204" pitchFamily="34" charset="0"/>
              </a:rPr>
              <a:t>Stempel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toko</a:t>
            </a:r>
            <a:r>
              <a:rPr lang="en-US" dirty="0">
                <a:latin typeface="Arial Rounded MT Bold" panose="020F0704030504030204" pitchFamily="34" charset="0"/>
              </a:rPr>
              <a:t>, </a:t>
            </a:r>
            <a:r>
              <a:rPr lang="en-US" dirty="0" err="1">
                <a:latin typeface="Arial Rounded MT Bold" panose="020F0704030504030204" pitchFamily="34" charset="0"/>
              </a:rPr>
              <a:t>Nama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jelas</a:t>
            </a:r>
            <a:r>
              <a:rPr lang="en-US" dirty="0">
                <a:latin typeface="Arial Rounded MT Bold" panose="020F0704030504030204" pitchFamily="34" charset="0"/>
              </a:rPr>
              <a:t> &amp; </a:t>
            </a:r>
            <a:r>
              <a:rPr lang="en-US" dirty="0" err="1">
                <a:latin typeface="Arial Rounded MT Bold" panose="020F0704030504030204" pitchFamily="34" charset="0"/>
              </a:rPr>
              <a:t>Ttd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penerima</a:t>
            </a:r>
            <a:endParaRPr lang="id-ID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091" y="381000"/>
            <a:ext cx="3276794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BELANJA BAHAN</a:t>
            </a:r>
            <a:endParaRPr lang="id-ID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4091" y="4800600"/>
            <a:ext cx="8160309" cy="18288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Tarif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Bea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Meterai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</a:p>
          <a:p>
            <a:pPr marL="439738" marR="0" lvl="0" indent="-439738" algn="l" defTabSz="914400" rtl="0" eaLnBrk="1" fontAlgn="auto" latinLnBrk="0" hangingPunct="1">
              <a:lnSpc>
                <a:spcPct val="100000"/>
              </a:lnSpc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(UU No 13 </a:t>
            </a:r>
            <a:r>
              <a:rPr kumimoji="0" lang="en-US" sz="1600" b="1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Tahun</a:t>
            </a:r>
            <a:r>
              <a:rPr kumimoji="0" lang="en-US" sz="16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1985 Ps 2 </a:t>
            </a:r>
            <a:r>
              <a:rPr kumimoji="0" lang="en-US" sz="1600" b="1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jo</a:t>
            </a:r>
            <a:r>
              <a:rPr lang="en-US" sz="1600" b="1" dirty="0" smtClean="0">
                <a:latin typeface="Arial Rounded MT Bold" panose="020F0704030504030204" pitchFamily="34" charset="0"/>
              </a:rPr>
              <a:t>. PP No.24 </a:t>
            </a:r>
            <a:r>
              <a:rPr lang="en-US" sz="1600" b="1" dirty="0" err="1" smtClean="0">
                <a:latin typeface="Arial Rounded MT Bold" panose="020F0704030504030204" pitchFamily="34" charset="0"/>
              </a:rPr>
              <a:t>Tahun</a:t>
            </a:r>
            <a:r>
              <a:rPr lang="en-US" sz="1600" b="1" dirty="0" smtClean="0">
                <a:latin typeface="Arial Rounded MT Bold" panose="020F0704030504030204" pitchFamily="34" charset="0"/>
              </a:rPr>
              <a:t> 2000)</a:t>
            </a:r>
            <a:r>
              <a:rPr kumimoji="0" lang="en-US" sz="16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: </a:t>
            </a:r>
          </a:p>
          <a:p>
            <a:pPr marL="439738" marR="0" lvl="0" indent="-439738" algn="just" defTabSz="914400" rtl="0" eaLnBrk="1" fontAlgn="auto" latinLnBrk="0" hangingPunct="1">
              <a:lnSpc>
                <a:spcPct val="100000"/>
              </a:lnSpc>
              <a:buClr>
                <a:schemeClr val="accent3"/>
              </a:buClr>
              <a:buSzPct val="95000"/>
              <a:tabLst/>
              <a:defRPr/>
            </a:pPr>
            <a:r>
              <a:rPr lang="en-US" sz="1600" dirty="0" smtClean="0">
                <a:latin typeface="Arial Rounded MT Bold" panose="020F0704030504030204" pitchFamily="34" charset="0"/>
              </a:rPr>
              <a:t>a.	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Mempunyai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harga</a:t>
            </a:r>
            <a:r>
              <a:rPr lang="en-US" sz="1600" dirty="0" smtClean="0">
                <a:latin typeface="Arial Rounded MT Bold" panose="020F0704030504030204" pitchFamily="34" charset="0"/>
              </a:rPr>
              <a:t> nominal </a:t>
            </a:r>
            <a:r>
              <a:rPr lang="id-ID" sz="1600" dirty="0" smtClean="0">
                <a:latin typeface="Arial Rounded MT Bold" panose="020F0704030504030204" pitchFamily="34" charset="0"/>
              </a:rPr>
              <a:t>s/d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Rp</a:t>
            </a:r>
            <a:r>
              <a:rPr lang="en-US" sz="1600" dirty="0" smtClean="0">
                <a:latin typeface="Arial Rounded MT Bold" panose="020F0704030504030204" pitchFamily="34" charset="0"/>
              </a:rPr>
              <a:t>. 250.000,-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tidak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dikenakan</a:t>
            </a:r>
            <a:r>
              <a:rPr lang="en-US" sz="1600" dirty="0" smtClean="0">
                <a:latin typeface="Arial Rounded MT Bold" panose="020F0704030504030204" pitchFamily="34" charset="0"/>
              </a:rPr>
              <a:t> Bea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Meterai</a:t>
            </a:r>
            <a:endParaRPr lang="en-US" sz="1600" dirty="0" smtClean="0">
              <a:latin typeface="Arial Rounded MT Bold" panose="020F0704030504030204" pitchFamily="34" charset="0"/>
            </a:endParaRPr>
          </a:p>
          <a:p>
            <a:pPr marL="439738" marR="0" lvl="0" indent="-439738" algn="just" defTabSz="914400" rtl="0" eaLnBrk="1" fontAlgn="auto" latinLnBrk="0" hangingPunct="1">
              <a:lnSpc>
                <a:spcPct val="100000"/>
              </a:lnSpc>
              <a:buClr>
                <a:schemeClr val="accent3"/>
              </a:buClr>
              <a:buSzPct val="95000"/>
              <a:tabLst/>
              <a:defRPr/>
            </a:pPr>
            <a:r>
              <a:rPr lang="en-US" sz="1600" dirty="0" smtClean="0">
                <a:latin typeface="Arial Rounded MT Bold" panose="020F0704030504030204" pitchFamily="34" charset="0"/>
              </a:rPr>
              <a:t>b.	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Yang 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mempunyai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harga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nominal 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lebih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dari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Rp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. 250.000,- s/d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Rp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. 1.000.000,- 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dikenakan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Bea 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Meterai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dengan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tarif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sebesar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Rp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. 3.000</a:t>
            </a:r>
          </a:p>
          <a:p>
            <a:pPr marL="439738" marR="0" lvl="0" indent="-439738" algn="just" defTabSz="914400" rtl="0" eaLnBrk="1" fontAlgn="auto" latinLnBrk="0" hangingPunct="1">
              <a:lnSpc>
                <a:spcPct val="100000"/>
              </a:lnSpc>
              <a:buClr>
                <a:schemeClr val="accent3"/>
              </a:buClr>
              <a:buSzPct val="95000"/>
              <a:tabLst/>
              <a:defRPr/>
            </a:pPr>
            <a:r>
              <a:rPr lang="en-US" sz="1600" dirty="0" smtClean="0">
                <a:latin typeface="Arial Rounded MT Bold" panose="020F0704030504030204" pitchFamily="34" charset="0"/>
              </a:rPr>
              <a:t>c.	Yang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mempunyai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harga</a:t>
            </a:r>
            <a:r>
              <a:rPr lang="en-US" sz="1600" dirty="0" smtClean="0">
                <a:latin typeface="Arial Rounded MT Bold" panose="020F0704030504030204" pitchFamily="34" charset="0"/>
              </a:rPr>
              <a:t> nominal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lebih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dari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Rp</a:t>
            </a:r>
            <a:r>
              <a:rPr lang="en-US" sz="1600" dirty="0" smtClean="0">
                <a:latin typeface="Arial Rounded MT Bold" panose="020F0704030504030204" pitchFamily="34" charset="0"/>
              </a:rPr>
              <a:t>. 1.000.000,-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dikenakan</a:t>
            </a:r>
            <a:r>
              <a:rPr lang="en-US" sz="1600" dirty="0" smtClean="0">
                <a:latin typeface="Arial Rounded MT Bold" panose="020F0704030504030204" pitchFamily="34" charset="0"/>
              </a:rPr>
              <a:t> Bea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Meterai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dengan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tarif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sebesar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Rp</a:t>
            </a:r>
            <a:r>
              <a:rPr lang="en-US" sz="1600" dirty="0" smtClean="0">
                <a:latin typeface="Arial Rounded MT Bold" panose="020F0704030504030204" pitchFamily="34" charset="0"/>
              </a:rPr>
              <a:t>. 6.000,-</a:t>
            </a:r>
            <a:endParaRPr kumimoji="0" lang="en-US" sz="16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59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81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d-ID" sz="2400" b="1" dirty="0" smtClean="0">
                <a:latin typeface="Arial Rounded MT Bold" panose="020F0704030504030204" pitchFamily="34" charset="0"/>
              </a:rPr>
              <a:t>Pungutan Pajak Belanja Belanja Barang/Jasa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457200" y="1066800"/>
            <a:ext cx="7620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>
                <a:latin typeface="Arial Rounded MT Bold" panose="020F0704030504030204" pitchFamily="34" charset="0"/>
              </a:rPr>
              <a:t>PPN :</a:t>
            </a:r>
          </a:p>
          <a:p>
            <a:pPr marL="439738"/>
            <a:r>
              <a:rPr lang="id-ID" sz="1600" dirty="0" smtClean="0">
                <a:latin typeface="Arial Rounded MT Bold" panose="020F0704030504030204" pitchFamily="34" charset="0"/>
              </a:rPr>
              <a:t>Pembelian </a:t>
            </a:r>
            <a:r>
              <a:rPr lang="id-ID" sz="1600" dirty="0">
                <a:latin typeface="Arial Rounded MT Bold" panose="020F0704030504030204" pitchFamily="34" charset="0"/>
              </a:rPr>
              <a:t>barang dengan nilai </a:t>
            </a:r>
            <a:r>
              <a:rPr lang="id-ID" sz="1600" dirty="0" smtClean="0">
                <a:latin typeface="Arial Rounded MT Bold" panose="020F0704030504030204" pitchFamily="34" charset="0"/>
              </a:rPr>
              <a:t>pembelian diatas Rp. 1.000.000,- </a:t>
            </a:r>
          </a:p>
          <a:p>
            <a:pPr marL="439738">
              <a:tabLst>
                <a:tab pos="1524000" algn="l"/>
                <a:tab pos="3403600" algn="l"/>
                <a:tab pos="3675063" algn="l"/>
              </a:tabLst>
            </a:pPr>
            <a:r>
              <a:rPr lang="id-ID" sz="1600" dirty="0" smtClean="0">
                <a:latin typeface="Arial Rounded MT Bold" panose="020F0704030504030204" pitchFamily="34" charset="0"/>
              </a:rPr>
              <a:t>Setoran : 	Kode Akun Pajak 	:	411211</a:t>
            </a:r>
          </a:p>
          <a:p>
            <a:pPr>
              <a:tabLst>
                <a:tab pos="1524000" algn="l"/>
                <a:tab pos="3403600" algn="l"/>
                <a:tab pos="3675063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Kode Jenis Pajak 	:	900</a:t>
            </a:r>
          </a:p>
          <a:p>
            <a:pPr>
              <a:tabLst>
                <a:tab pos="1524000" algn="l"/>
                <a:tab pos="3403600" algn="l"/>
                <a:tab pos="3675063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NPWP Rekanan 	:	Penyedia Barang/Jasa</a:t>
            </a:r>
            <a:endParaRPr lang="id-ID" sz="1600" dirty="0">
              <a:latin typeface="Arial Rounded MT Bold" panose="020F0704030504030204" pitchFamily="34" charset="0"/>
            </a:endParaRPr>
          </a:p>
          <a:p>
            <a:pPr>
              <a:tabLst>
                <a:tab pos="1524000" algn="l"/>
                <a:tab pos="3403600" algn="l"/>
                <a:tab pos="3675063" algn="l"/>
              </a:tabLst>
            </a:pPr>
            <a:endParaRPr lang="id-ID" sz="2000" dirty="0" smtClean="0">
              <a:latin typeface="Arial Rounded MT Bold" panose="020F0704030504030204" pitchFamily="34" charset="0"/>
            </a:endParaRPr>
          </a:p>
          <a:p>
            <a:r>
              <a:rPr lang="id-ID" sz="2000" dirty="0" smtClean="0">
                <a:latin typeface="Arial Rounded MT Bold" panose="020F0704030504030204" pitchFamily="34" charset="0"/>
              </a:rPr>
              <a:t>Pph 22 : </a:t>
            </a:r>
          </a:p>
          <a:p>
            <a:pPr marL="355600"/>
            <a:r>
              <a:rPr lang="id-ID" sz="1600" dirty="0" smtClean="0">
                <a:latin typeface="Arial Rounded MT Bold" panose="020F0704030504030204" pitchFamily="34" charset="0"/>
              </a:rPr>
              <a:t>Pembelian </a:t>
            </a:r>
            <a:r>
              <a:rPr lang="id-ID" sz="1600" dirty="0">
                <a:latin typeface="Arial Rounded MT Bold" panose="020F0704030504030204" pitchFamily="34" charset="0"/>
              </a:rPr>
              <a:t>barang dengan nilai pembelian </a:t>
            </a:r>
            <a:r>
              <a:rPr lang="id-ID" sz="1600" dirty="0" smtClean="0">
                <a:latin typeface="Arial Rounded MT Bold" panose="020F0704030504030204" pitchFamily="34" charset="0"/>
              </a:rPr>
              <a:t>diatas Rp2.000.000,-</a:t>
            </a:r>
          </a:p>
          <a:p>
            <a:pPr marL="355600"/>
            <a:r>
              <a:rPr lang="id-ID" sz="1600" dirty="0">
                <a:latin typeface="Arial Rounded MT Bold" panose="020F0704030504030204" pitchFamily="34" charset="0"/>
              </a:rPr>
              <a:t>Apabila rekanan/toko belum mempunyai NPWP, maka PPh Pasal 22 yang harus dipungut adalah 100% lebih tinggi, yaitu menjadi 200% x Rp 1.5% x </a:t>
            </a:r>
            <a:r>
              <a:rPr lang="id-ID" sz="1600" dirty="0" smtClean="0">
                <a:latin typeface="Arial Rounded MT Bold" panose="020F0704030504030204" pitchFamily="34" charset="0"/>
              </a:rPr>
              <a:t>nilai dpp atau nilai dpp x 3%</a:t>
            </a:r>
          </a:p>
          <a:p>
            <a:pPr marL="355600">
              <a:tabLst>
                <a:tab pos="1439863" algn="l"/>
                <a:tab pos="3319463" algn="l"/>
                <a:tab pos="3675063" algn="l"/>
              </a:tabLst>
            </a:pPr>
            <a:endParaRPr lang="id-ID" sz="1600" dirty="0" smtClean="0">
              <a:latin typeface="Arial Rounded MT Bold" panose="020F0704030504030204" pitchFamily="34" charset="0"/>
            </a:endParaRPr>
          </a:p>
          <a:p>
            <a:pPr marL="355600">
              <a:tabLst>
                <a:tab pos="1439863" algn="l"/>
                <a:tab pos="3319463" algn="l"/>
                <a:tab pos="3675063" algn="l"/>
              </a:tabLst>
            </a:pPr>
            <a:r>
              <a:rPr lang="id-ID" sz="1600" dirty="0" smtClean="0">
                <a:latin typeface="Arial Rounded MT Bold" panose="020F0704030504030204" pitchFamily="34" charset="0"/>
              </a:rPr>
              <a:t>Setoran </a:t>
            </a:r>
            <a:r>
              <a:rPr lang="id-ID" sz="1600" dirty="0">
                <a:latin typeface="Arial Rounded MT Bold" panose="020F0704030504030204" pitchFamily="34" charset="0"/>
              </a:rPr>
              <a:t>: </a:t>
            </a:r>
            <a:r>
              <a:rPr lang="id-ID" sz="1600" dirty="0" smtClean="0">
                <a:latin typeface="Arial Rounded MT Bold" panose="020F0704030504030204" pitchFamily="34" charset="0"/>
              </a:rPr>
              <a:t>	Kode </a:t>
            </a:r>
            <a:r>
              <a:rPr lang="id-ID" sz="1600" dirty="0">
                <a:latin typeface="Arial Rounded MT Bold" panose="020F0704030504030204" pitchFamily="34" charset="0"/>
              </a:rPr>
              <a:t>Akun Pajak </a:t>
            </a:r>
            <a:r>
              <a:rPr lang="id-ID" sz="1600" dirty="0" smtClean="0">
                <a:latin typeface="Arial Rounded MT Bold" panose="020F0704030504030204" pitchFamily="34" charset="0"/>
              </a:rPr>
              <a:t>	:	411122</a:t>
            </a:r>
            <a:endParaRPr lang="id-ID" sz="1600" dirty="0">
              <a:latin typeface="Arial Rounded MT Bold" panose="020F0704030504030204" pitchFamily="34" charset="0"/>
            </a:endParaRPr>
          </a:p>
          <a:p>
            <a:pPr marL="355600">
              <a:tabLst>
                <a:tab pos="1439863" algn="l"/>
                <a:tab pos="3319463" algn="l"/>
                <a:tab pos="3675063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Kode Jenis Pajak </a:t>
            </a:r>
            <a:r>
              <a:rPr lang="id-ID" sz="1600" dirty="0" smtClean="0">
                <a:latin typeface="Arial Rounded MT Bold" panose="020F0704030504030204" pitchFamily="34" charset="0"/>
              </a:rPr>
              <a:t>	:	900</a:t>
            </a:r>
          </a:p>
          <a:p>
            <a:pPr marL="355600">
              <a:tabLst>
                <a:tab pos="1439863" algn="l"/>
                <a:tab pos="3319463" algn="l"/>
                <a:tab pos="3675063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NPWP 	:	Penyedia Barang/Jasa</a:t>
            </a:r>
            <a:endParaRPr lang="id-ID" sz="1600" dirty="0">
              <a:latin typeface="Arial Rounded MT Bold" panose="020F0704030504030204" pitchFamily="34" charset="0"/>
            </a:endParaRPr>
          </a:p>
          <a:p>
            <a:endParaRPr lang="id-ID" sz="1600" dirty="0" smtClean="0">
              <a:latin typeface="Arial Rounded MT Bold" panose="020F0704030504030204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68205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2286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d-ID" sz="2400" b="1" dirty="0" smtClean="0">
                <a:latin typeface="Arial Rounded MT Bold" panose="020F0704030504030204" pitchFamily="34" charset="0"/>
              </a:rPr>
              <a:t>Pungutan Pajak Belanja Belanja Barang/Jasa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457200" y="762000"/>
            <a:ext cx="7620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>
                <a:latin typeface="Arial Rounded MT Bold" panose="020F0704030504030204" pitchFamily="34" charset="0"/>
              </a:rPr>
              <a:t>Pph </a:t>
            </a:r>
            <a:r>
              <a:rPr lang="id-ID" sz="2000" dirty="0">
                <a:latin typeface="Arial Rounded MT Bold" panose="020F0704030504030204" pitchFamily="34" charset="0"/>
              </a:rPr>
              <a:t>23 : </a:t>
            </a:r>
            <a:endParaRPr lang="id-ID" sz="2000" dirty="0" smtClean="0">
              <a:latin typeface="Arial Rounded MT Bold" panose="020F0704030504030204" pitchFamily="34" charset="0"/>
            </a:endParaRPr>
          </a:p>
          <a:p>
            <a:pPr marL="355600"/>
            <a:r>
              <a:rPr lang="id-ID" sz="1600" dirty="0" smtClean="0">
                <a:latin typeface="Arial Rounded MT Bold" panose="020F0704030504030204" pitchFamily="34" charset="0"/>
              </a:rPr>
              <a:t>Pemotongan PPh </a:t>
            </a:r>
            <a:r>
              <a:rPr lang="id-ID" sz="1600" dirty="0">
                <a:latin typeface="Arial Rounded MT Bold" panose="020F0704030504030204" pitchFamily="34" charset="0"/>
              </a:rPr>
              <a:t>Pasal 23 adalah cara pelunasan pajak dalam tahun berjalan melalui pemotongan pajak atas penghasilan yang dibayarkan oleh bendahara kepada pihak </a:t>
            </a:r>
            <a:r>
              <a:rPr lang="id-ID" sz="1600" dirty="0" smtClean="0">
                <a:latin typeface="Arial Rounded MT Bold" panose="020F0704030504030204" pitchFamily="34" charset="0"/>
              </a:rPr>
              <a:t>lain yaitu sewa/jasa</a:t>
            </a:r>
          </a:p>
          <a:p>
            <a:pPr marL="355600"/>
            <a:endParaRPr lang="id-ID" sz="1600" dirty="0" smtClean="0">
              <a:latin typeface="Arial Rounded MT Bold" panose="020F0704030504030204" pitchFamily="34" charset="0"/>
            </a:endParaRPr>
          </a:p>
          <a:p>
            <a:pPr marL="355600">
              <a:tabLst>
                <a:tab pos="1252538" algn="l"/>
                <a:tab pos="1524000" algn="l"/>
                <a:tab pos="3860800" algn="l"/>
                <a:tab pos="4132263" algn="l"/>
              </a:tabLst>
            </a:pPr>
            <a:r>
              <a:rPr lang="id-ID" sz="1600" dirty="0" smtClean="0">
                <a:latin typeface="Arial Rounded MT Bold" panose="020F0704030504030204" pitchFamily="34" charset="0"/>
              </a:rPr>
              <a:t>Setoran 	: 	Kode </a:t>
            </a:r>
            <a:r>
              <a:rPr lang="id-ID" sz="1600" dirty="0">
                <a:latin typeface="Arial Rounded MT Bold" panose="020F0704030504030204" pitchFamily="34" charset="0"/>
              </a:rPr>
              <a:t>Akun Pajak </a:t>
            </a:r>
            <a:r>
              <a:rPr lang="id-ID" sz="1600" dirty="0" smtClean="0">
                <a:latin typeface="Arial Rounded MT Bold" panose="020F0704030504030204" pitchFamily="34" charset="0"/>
              </a:rPr>
              <a:t>	:	411124</a:t>
            </a:r>
            <a:endParaRPr lang="id-ID" sz="1600" dirty="0">
              <a:latin typeface="Arial Rounded MT Bold" panose="020F0704030504030204" pitchFamily="34" charset="0"/>
            </a:endParaRPr>
          </a:p>
          <a:p>
            <a:pPr>
              <a:tabLst>
                <a:tab pos="1252538" algn="l"/>
                <a:tab pos="1524000" algn="l"/>
                <a:tab pos="3860800" algn="l"/>
                <a:tab pos="4132263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	Kode </a:t>
            </a:r>
            <a:r>
              <a:rPr lang="id-ID" sz="1600" dirty="0">
                <a:latin typeface="Arial Rounded MT Bold" panose="020F0704030504030204" pitchFamily="34" charset="0"/>
              </a:rPr>
              <a:t>Jenis </a:t>
            </a:r>
            <a:r>
              <a:rPr lang="id-ID" sz="1600" dirty="0" smtClean="0">
                <a:latin typeface="Arial Rounded MT Bold" panose="020F0704030504030204" pitchFamily="34" charset="0"/>
              </a:rPr>
              <a:t>Pajak Sewa	:	100</a:t>
            </a:r>
          </a:p>
          <a:p>
            <a:pPr>
              <a:tabLst>
                <a:tab pos="1252538" algn="l"/>
                <a:tab pos="1524000" algn="l"/>
                <a:tab pos="3860800" algn="l"/>
                <a:tab pos="4132263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	Kode Jenis Pajak Jasa	:	104</a:t>
            </a:r>
            <a:endParaRPr lang="id-ID" sz="1600" dirty="0">
              <a:latin typeface="Arial Rounded MT Bold" panose="020F0704030504030204" pitchFamily="34" charset="0"/>
            </a:endParaRPr>
          </a:p>
          <a:p>
            <a:pPr>
              <a:tabLst>
                <a:tab pos="1252538" algn="l"/>
                <a:tab pos="1524000" algn="l"/>
                <a:tab pos="3860800" algn="l"/>
                <a:tab pos="4132263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	NPWP 	:	Bendahara LPPM</a:t>
            </a:r>
            <a:endParaRPr lang="id-ID" sz="1600" dirty="0">
              <a:latin typeface="Arial Rounded MT Bold" panose="020F0704030504030204" pitchFamily="34" charset="0"/>
            </a:endParaRPr>
          </a:p>
          <a:p>
            <a:endParaRPr lang="id-ID" sz="1600" dirty="0" smtClean="0">
              <a:latin typeface="Arial Rounded MT Bold" panose="020F0704030504030204" pitchFamily="34" charset="0"/>
            </a:endParaRPr>
          </a:p>
          <a:p>
            <a:r>
              <a:rPr lang="es-ES" sz="2000" dirty="0" err="1" smtClean="0">
                <a:latin typeface="Arial Rounded MT Bold" panose="020F0704030504030204" pitchFamily="34" charset="0"/>
              </a:rPr>
              <a:t>PPh</a:t>
            </a:r>
            <a:r>
              <a:rPr 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s-ES" sz="2000" dirty="0" err="1">
                <a:latin typeface="Arial Rounded MT Bold" panose="020F0704030504030204" pitchFamily="34" charset="0"/>
              </a:rPr>
              <a:t>Pasal</a:t>
            </a:r>
            <a:r>
              <a:rPr lang="es-ES" sz="2000" dirty="0">
                <a:latin typeface="Arial Rounded MT Bold" panose="020F0704030504030204" pitchFamily="34" charset="0"/>
              </a:rPr>
              <a:t> 4 </a:t>
            </a:r>
            <a:r>
              <a:rPr lang="es-ES" sz="2000" dirty="0" err="1">
                <a:latin typeface="Arial Rounded MT Bold" panose="020F0704030504030204" pitchFamily="34" charset="0"/>
              </a:rPr>
              <a:t>ayat</a:t>
            </a:r>
            <a:r>
              <a:rPr lang="es-ES" sz="2000" dirty="0">
                <a:latin typeface="Arial Rounded MT Bold" panose="020F0704030504030204" pitchFamily="34" charset="0"/>
              </a:rPr>
              <a:t> (2) </a:t>
            </a:r>
            <a:r>
              <a:rPr lang="id-ID" sz="2000" dirty="0">
                <a:latin typeface="Arial Rounded MT Bold" panose="020F0704030504030204" pitchFamily="34" charset="0"/>
              </a:rPr>
              <a:t>: </a:t>
            </a:r>
            <a:endParaRPr lang="id-ID" sz="2000" dirty="0" smtClean="0">
              <a:latin typeface="Arial Rounded MT Bold" panose="020F0704030504030204" pitchFamily="34" charset="0"/>
            </a:endParaRPr>
          </a:p>
          <a:p>
            <a:pPr marL="355600"/>
            <a:r>
              <a:rPr lang="id-ID" sz="1600" dirty="0" smtClean="0">
                <a:latin typeface="Arial Rounded MT Bold" panose="020F0704030504030204" pitchFamily="34" charset="0"/>
              </a:rPr>
              <a:t>Objek </a:t>
            </a:r>
            <a:r>
              <a:rPr lang="id-ID" sz="1600" dirty="0">
                <a:latin typeface="Arial Rounded MT Bold" panose="020F0704030504030204" pitchFamily="34" charset="0"/>
              </a:rPr>
              <a:t>PPh Final adalah sewa tanah dan/atau bangunan berupa tanah, rumah, rumah susun, apartemen, kondominium, gedung perkantoran, pertokoan, gedung </a:t>
            </a:r>
            <a:r>
              <a:rPr lang="id-ID" sz="1600" dirty="0" smtClean="0">
                <a:latin typeface="Arial Rounded MT Bold" panose="020F0704030504030204" pitchFamily="34" charset="0"/>
              </a:rPr>
              <a:t>pertemuan, </a:t>
            </a:r>
            <a:r>
              <a:rPr lang="id-ID" sz="1600" dirty="0">
                <a:latin typeface="Arial Rounded MT Bold" panose="020F0704030504030204" pitchFamily="34" charset="0"/>
              </a:rPr>
              <a:t>rumah kantor, toko, rumah toko, gudang, bangunan </a:t>
            </a:r>
            <a:r>
              <a:rPr lang="id-ID" sz="1600" dirty="0" smtClean="0">
                <a:latin typeface="Arial Rounded MT Bold" panose="020F0704030504030204" pitchFamily="34" charset="0"/>
              </a:rPr>
              <a:t>industri</a:t>
            </a:r>
          </a:p>
          <a:p>
            <a:pPr marL="355600"/>
            <a:r>
              <a:rPr lang="id-ID" sz="1600" dirty="0">
                <a:latin typeface="Arial Rounded MT Bold" panose="020F0704030504030204" pitchFamily="34" charset="0"/>
              </a:rPr>
              <a:t>Besarnya PPh Final yang dipotong adalah 10% dari jumlah bruto nilai </a:t>
            </a:r>
            <a:r>
              <a:rPr lang="id-ID" sz="1600" dirty="0" smtClean="0">
                <a:latin typeface="Arial Rounded MT Bold" panose="020F0704030504030204" pitchFamily="34" charset="0"/>
              </a:rPr>
              <a:t>persewaan</a:t>
            </a:r>
          </a:p>
          <a:p>
            <a:pPr marL="355600">
              <a:tabLst>
                <a:tab pos="1252538" algn="l"/>
                <a:tab pos="1524000" algn="l"/>
                <a:tab pos="4402138" algn="l"/>
                <a:tab pos="4656138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Setoran 	: 	Kode Akun Pajak 	:	</a:t>
            </a:r>
            <a:r>
              <a:rPr lang="id-ID" sz="1600" dirty="0" smtClean="0">
                <a:latin typeface="Arial Rounded MT Bold" panose="020F0704030504030204" pitchFamily="34" charset="0"/>
              </a:rPr>
              <a:t>411128</a:t>
            </a:r>
            <a:endParaRPr lang="id-ID" sz="1600" dirty="0">
              <a:latin typeface="Arial Rounded MT Bold" panose="020F0704030504030204" pitchFamily="34" charset="0"/>
            </a:endParaRPr>
          </a:p>
          <a:p>
            <a:pPr>
              <a:tabLst>
                <a:tab pos="1252538" algn="l"/>
                <a:tab pos="1524000" algn="l"/>
                <a:tab pos="4402138" algn="l"/>
                <a:tab pos="4656138" algn="l"/>
              </a:tabLst>
            </a:pPr>
            <a:r>
              <a:rPr lang="id-ID" sz="1600" dirty="0" smtClean="0">
                <a:latin typeface="Arial Rounded MT Bold" panose="020F0704030504030204" pitchFamily="34" charset="0"/>
              </a:rPr>
              <a:t>		Kode </a:t>
            </a:r>
            <a:r>
              <a:rPr lang="id-ID" sz="1600" dirty="0">
                <a:latin typeface="Arial Rounded MT Bold" panose="020F0704030504030204" pitchFamily="34" charset="0"/>
              </a:rPr>
              <a:t>Jenis Pajak Pengalihan : </a:t>
            </a:r>
            <a:r>
              <a:rPr lang="id-ID" sz="1600" dirty="0" smtClean="0">
                <a:latin typeface="Arial Rounded MT Bold" panose="020F0704030504030204" pitchFamily="34" charset="0"/>
              </a:rPr>
              <a:t>	402</a:t>
            </a:r>
            <a:endParaRPr lang="id-ID" sz="1600" dirty="0">
              <a:latin typeface="Arial Rounded MT Bold" panose="020F0704030504030204" pitchFamily="34" charset="0"/>
            </a:endParaRPr>
          </a:p>
          <a:p>
            <a:pPr>
              <a:tabLst>
                <a:tab pos="1252538" algn="l"/>
                <a:tab pos="1524000" algn="l"/>
                <a:tab pos="4402138" algn="l"/>
                <a:tab pos="4656138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	Kode </a:t>
            </a:r>
            <a:r>
              <a:rPr lang="id-ID" sz="1600" dirty="0">
                <a:latin typeface="Arial Rounded MT Bold" panose="020F0704030504030204" pitchFamily="34" charset="0"/>
              </a:rPr>
              <a:t>Jenis Pajak </a:t>
            </a:r>
            <a:r>
              <a:rPr lang="id-ID" sz="1600" dirty="0" smtClean="0">
                <a:latin typeface="Arial Rounded MT Bold" panose="020F0704030504030204" pitchFamily="34" charset="0"/>
              </a:rPr>
              <a:t>sewa</a:t>
            </a:r>
            <a:r>
              <a:rPr lang="id-ID" sz="1600" dirty="0">
                <a:latin typeface="Arial Rounded MT Bold" panose="020F0704030504030204" pitchFamily="34" charset="0"/>
              </a:rPr>
              <a:t>	:	</a:t>
            </a:r>
            <a:r>
              <a:rPr lang="id-ID" sz="1600" dirty="0" smtClean="0">
                <a:latin typeface="Arial Rounded MT Bold" panose="020F0704030504030204" pitchFamily="34" charset="0"/>
              </a:rPr>
              <a:t>403</a:t>
            </a:r>
          </a:p>
          <a:p>
            <a:pPr>
              <a:tabLst>
                <a:tab pos="1252538" algn="l"/>
                <a:tab pos="1524000" algn="l"/>
                <a:tab pos="4402138" algn="l"/>
                <a:tab pos="4656138" algn="l"/>
              </a:tabLst>
            </a:pPr>
            <a:r>
              <a:rPr lang="id-ID" sz="1600" dirty="0">
                <a:latin typeface="Arial Rounded MT Bold" panose="020F0704030504030204" pitchFamily="34" charset="0"/>
              </a:rPr>
              <a:t>	</a:t>
            </a:r>
            <a:r>
              <a:rPr lang="id-ID" sz="1600" dirty="0" smtClean="0">
                <a:latin typeface="Arial Rounded MT Bold" panose="020F0704030504030204" pitchFamily="34" charset="0"/>
              </a:rPr>
              <a:t>	NPWP </a:t>
            </a:r>
            <a:r>
              <a:rPr lang="id-ID" sz="1600" dirty="0">
                <a:latin typeface="Arial Rounded MT Bold" panose="020F0704030504030204" pitchFamily="34" charset="0"/>
              </a:rPr>
              <a:t>	:	</a:t>
            </a:r>
            <a:r>
              <a:rPr lang="id-ID" sz="1600" dirty="0" smtClean="0">
                <a:latin typeface="Arial Rounded MT Bold" panose="020F0704030504030204" pitchFamily="34" charset="0"/>
              </a:rPr>
              <a:t>Rekanan Penyedia Barang/Jasa</a:t>
            </a:r>
            <a:endParaRPr lang="id-ID" sz="1600" dirty="0">
              <a:latin typeface="Arial Rounded MT Bold" panose="020F0704030504030204" pitchFamily="34" charset="0"/>
            </a:endParaRPr>
          </a:p>
          <a:p>
            <a:endParaRPr lang="id-ID" sz="1600" dirty="0" smtClean="0">
              <a:latin typeface="Arial Rounded MT Bold" panose="020F0704030504030204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9035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90600"/>
            <a:ext cx="807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PMK : 113/PMK.05/2012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800" y="1447800"/>
            <a:ext cx="7086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r">
              <a:buNone/>
            </a:pPr>
            <a:r>
              <a:rPr lang="en-US" dirty="0">
                <a:latin typeface="Arial Rounded MT Bold" panose="020F0704030504030204" pitchFamily="34" charset="0"/>
              </a:rPr>
              <a:t>PRINSIP PERJALANAN DINAS </a:t>
            </a:r>
            <a:r>
              <a:rPr lang="id-ID" dirty="0">
                <a:latin typeface="Arial Rounded MT Bold" panose="020F0704030504030204" pitchFamily="34" charset="0"/>
              </a:rPr>
              <a:t>: 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55600" indent="-355600" algn="r">
              <a:buNone/>
            </a:pPr>
            <a:r>
              <a:rPr lang="en-US" dirty="0">
                <a:latin typeface="Arial Rounded MT Bold" panose="020F0704030504030204" pitchFamily="34" charset="0"/>
              </a:rPr>
              <a:t>1.	</a:t>
            </a:r>
            <a:r>
              <a:rPr lang="en-US" dirty="0" err="1">
                <a:latin typeface="Arial Rounded MT Bold" panose="020F0704030504030204" pitchFamily="34" charset="0"/>
              </a:rPr>
              <a:t>Selektif</a:t>
            </a:r>
            <a:r>
              <a:rPr lang="en-US" dirty="0">
                <a:latin typeface="Arial Rounded MT Bold" panose="020F0704030504030204" pitchFamily="34" charset="0"/>
              </a:rPr>
              <a:t> : </a:t>
            </a:r>
            <a:r>
              <a:rPr lang="en-US" dirty="0" err="1">
                <a:latin typeface="Arial Rounded MT Bold" panose="020F0704030504030204" pitchFamily="34" charset="0"/>
              </a:rPr>
              <a:t>hanya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kepentingan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sangat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tinggi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prioritas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  <a:endParaRPr lang="en-US" b="1" dirty="0">
              <a:latin typeface="Arial Rounded MT Bold" panose="020F0704030504030204" pitchFamily="34" charset="0"/>
            </a:endParaRPr>
          </a:p>
          <a:p>
            <a:pPr marL="355600" indent="-355600" algn="r">
              <a:buNone/>
            </a:pPr>
            <a:r>
              <a:rPr lang="en-US" dirty="0">
                <a:latin typeface="Arial Rounded MT Bold" panose="020F0704030504030204" pitchFamily="34" charset="0"/>
              </a:rPr>
              <a:t>2.	</a:t>
            </a:r>
            <a:r>
              <a:rPr lang="en-US" dirty="0" err="1">
                <a:latin typeface="Arial Rounded MT Bold" panose="020F0704030504030204" pitchFamily="34" charset="0"/>
              </a:rPr>
              <a:t>Ketersediaan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anggaran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kesesuaian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  <a:r>
              <a:rPr lang="id-ID" dirty="0">
                <a:latin typeface="Arial Rounded MT Bold" panose="020F0704030504030204" pitchFamily="34" charset="0"/>
              </a:rPr>
              <a:t> 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55600" indent="-355600" algn="r">
              <a:buNone/>
            </a:pPr>
            <a:r>
              <a:rPr lang="en-US" dirty="0">
                <a:latin typeface="Arial Rounded MT Bold" panose="020F0704030504030204" pitchFamily="34" charset="0"/>
              </a:rPr>
              <a:t>3.	</a:t>
            </a:r>
            <a:r>
              <a:rPr lang="en-US" dirty="0" err="1">
                <a:latin typeface="Arial Rounded MT Bold" panose="020F0704030504030204" pitchFamily="34" charset="0"/>
              </a:rPr>
              <a:t>Efisiensi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penggunaan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belanja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</a:p>
          <a:p>
            <a:pPr marL="355600" indent="-355600" algn="r">
              <a:buNone/>
            </a:pPr>
            <a:r>
              <a:rPr lang="en-US" dirty="0">
                <a:latin typeface="Arial Rounded MT Bold" panose="020F0704030504030204" pitchFamily="34" charset="0"/>
              </a:rPr>
              <a:t>4.	</a:t>
            </a:r>
            <a:r>
              <a:rPr lang="en-US" dirty="0" err="1">
                <a:latin typeface="Arial Rounded MT Bold" panose="020F0704030504030204" pitchFamily="34" charset="0"/>
              </a:rPr>
              <a:t>Akuntabilitas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pemberian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perintah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dinas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pembebanan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dinas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3535501"/>
            <a:ext cx="82582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3850" indent="-3238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Arial Rounded MT Bold" panose="020F0704030504030204" pitchFamily="34" charset="0"/>
              </a:rPr>
              <a:t>PERJALANAN DINAS  </a:t>
            </a:r>
            <a:r>
              <a:rPr lang="en-US" dirty="0" err="1">
                <a:latin typeface="Arial Rounded MT Bold" panose="020F0704030504030204" pitchFamily="34" charset="0"/>
              </a:rPr>
              <a:t>harus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berdasarkan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id-ID" dirty="0">
                <a:latin typeface="Arial Rounded MT Bold" panose="020F0704030504030204" pitchFamily="34" charset="0"/>
              </a:rPr>
              <a:t>: 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23850" indent="-3238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Arial Rounded MT Bold" panose="020F0704030504030204" pitchFamily="34" charset="0"/>
              </a:rPr>
              <a:t>1.	</a:t>
            </a:r>
            <a:r>
              <a:rPr lang="en-US" dirty="0" err="1">
                <a:latin typeface="Arial Rounded MT Bold" panose="020F0704030504030204" pitchFamily="34" charset="0"/>
              </a:rPr>
              <a:t>Surat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  <a:endParaRPr lang="en-US" b="1" dirty="0">
              <a:latin typeface="Arial Rounded MT Bold" panose="020F0704030504030204" pitchFamily="34" charset="0"/>
            </a:endParaRPr>
          </a:p>
          <a:p>
            <a:pPr marL="323850" indent="-323850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err="1">
                <a:latin typeface="Arial Rounded MT Bold" panose="020F0704030504030204" pitchFamily="34" charset="0"/>
              </a:rPr>
              <a:t>Surat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diterbitkan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oleh</a:t>
            </a:r>
            <a:r>
              <a:rPr lang="en-US" dirty="0">
                <a:latin typeface="Arial Rounded MT Bold" panose="020F0704030504030204" pitchFamily="34" charset="0"/>
              </a:rPr>
              <a:t> : </a:t>
            </a:r>
            <a:r>
              <a:rPr lang="en-US" dirty="0" err="1">
                <a:latin typeface="Arial Rounded MT Bold" panose="020F0704030504030204" pitchFamily="34" charset="0"/>
              </a:rPr>
              <a:t>Kepala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Satuan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Kerja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Pejabat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Eselon</a:t>
            </a:r>
            <a:r>
              <a:rPr lang="en-US" dirty="0">
                <a:latin typeface="Arial Rounded MT Bold" panose="020F0704030504030204" pitchFamily="34" charset="0"/>
              </a:rPr>
              <a:t> I/</a:t>
            </a:r>
            <a:r>
              <a:rPr lang="en-US" dirty="0" err="1">
                <a:latin typeface="Arial Rounded MT Bold" panose="020F0704030504030204" pitchFamily="34" charset="0"/>
              </a:rPr>
              <a:t>Pejabat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Eselon</a:t>
            </a:r>
            <a:r>
              <a:rPr lang="en-US" dirty="0">
                <a:latin typeface="Arial Rounded MT Bold" panose="020F0704030504030204" pitchFamily="34" charset="0"/>
              </a:rPr>
              <a:t> II/</a:t>
            </a:r>
            <a:r>
              <a:rPr lang="en-US" dirty="0" err="1">
                <a:latin typeface="Arial Rounded MT Bold" panose="020F0704030504030204" pitchFamily="34" charset="0"/>
              </a:rPr>
              <a:t>Atasan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langsung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pelaksana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dinas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23850" indent="-323850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err="1">
                <a:latin typeface="Arial Rounded MT Bold" panose="020F0704030504030204" pitchFamily="34" charset="0"/>
              </a:rPr>
              <a:t>Surat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sedikitnya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mencantumkan</a:t>
            </a:r>
            <a:r>
              <a:rPr lang="en-US" dirty="0">
                <a:latin typeface="Arial Rounded MT Bold" panose="020F0704030504030204" pitchFamily="34" charset="0"/>
              </a:rPr>
              <a:t> :</a:t>
            </a:r>
          </a:p>
          <a:p>
            <a:pPr marL="323850" indent="-323850">
              <a:buNone/>
              <a:tabLst>
                <a:tab pos="541338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>	-	</a:t>
            </a:r>
            <a:r>
              <a:rPr lang="en-US" dirty="0" err="1">
                <a:latin typeface="Arial Rounded MT Bold" panose="020F0704030504030204" pitchFamily="34" charset="0"/>
              </a:rPr>
              <a:t>Pemberi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Tugas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23850" indent="-323850">
              <a:buNone/>
              <a:tabLst>
                <a:tab pos="541338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>	-	</a:t>
            </a:r>
            <a:r>
              <a:rPr lang="en-US" dirty="0" err="1">
                <a:latin typeface="Arial Rounded MT Bold" panose="020F0704030504030204" pitchFamily="34" charset="0"/>
              </a:rPr>
              <a:t>Pelaksana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23850" indent="-323850">
              <a:buNone/>
              <a:tabLst>
                <a:tab pos="541338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>	-	</a:t>
            </a:r>
            <a:r>
              <a:rPr lang="en-US" dirty="0" err="1">
                <a:latin typeface="Arial Rounded MT Bold" panose="020F0704030504030204" pitchFamily="34" charset="0"/>
              </a:rPr>
              <a:t>Waktu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Pelaksanaan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r>
              <a:rPr lang="en-US" dirty="0">
                <a:latin typeface="Arial Rounded MT Bold" panose="020F0704030504030204" pitchFamily="34" charset="0"/>
              </a:rPr>
              <a:t>;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23850" indent="-323850">
              <a:buNone/>
              <a:tabLst>
                <a:tab pos="541338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>	-	</a:t>
            </a:r>
            <a:r>
              <a:rPr lang="en-US" dirty="0" err="1">
                <a:latin typeface="Arial Rounded MT Bold" panose="020F0704030504030204" pitchFamily="34" charset="0"/>
              </a:rPr>
              <a:t>Tempat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Pelaksanaan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323850" indent="-3238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Arial Rounded MT Bold" panose="020F0704030504030204" pitchFamily="34" charset="0"/>
              </a:rPr>
              <a:t>2.	 </a:t>
            </a:r>
            <a:r>
              <a:rPr lang="en-US" dirty="0" err="1">
                <a:latin typeface="Arial Rounded MT Bold" panose="020F0704030504030204" pitchFamily="34" charset="0"/>
              </a:rPr>
              <a:t>Surat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Perjalanan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Dinas</a:t>
            </a:r>
            <a:r>
              <a:rPr lang="en-US" dirty="0">
                <a:latin typeface="Arial Rounded MT Bold" panose="020F0704030504030204" pitchFamily="34" charset="0"/>
              </a:rPr>
              <a:t> (SPD) 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548640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74091" y="391180"/>
            <a:ext cx="4434227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BELANJA PERJALANAN</a:t>
            </a:r>
            <a:endParaRPr lang="id-ID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819400" y="5334000"/>
            <a:ext cx="838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80045" y="5178623"/>
            <a:ext cx="5006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 smtClean="0">
                <a:latin typeface="Arial Rounded MT Bold" panose="020F0704030504030204" pitchFamily="34" charset="0"/>
              </a:rPr>
              <a:t>Penelitian : Dekan/Wadek/Kadep/Sekdep/Kapus/Sekpus</a:t>
            </a:r>
            <a:endParaRPr lang="id-ID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448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87276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>
                <a:latin typeface="Arial Rounded MT Bold" panose="020F0704030504030204" pitchFamily="34" charset="0"/>
              </a:rPr>
              <a:t>KOMPONEN </a:t>
            </a:r>
            <a:r>
              <a:rPr lang="en-US" sz="2400" dirty="0" smtClean="0">
                <a:latin typeface="Arial Rounded MT Bold" panose="020F0704030504030204" pitchFamily="34" charset="0"/>
              </a:rPr>
              <a:t>BIAYA </a:t>
            </a:r>
            <a:r>
              <a:rPr lang="en-US" sz="2400" dirty="0">
                <a:latin typeface="Arial Rounded MT Bold" panose="020F0704030504030204" pitchFamily="34" charset="0"/>
              </a:rPr>
              <a:t>PERJALANAN DINAS  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  <a:tabLst>
                <a:tab pos="439738" algn="l"/>
              </a:tabLst>
            </a:pPr>
            <a:endParaRPr lang="id-ID" sz="2400" dirty="0" smtClean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  <a:tabLst>
                <a:tab pos="439738" algn="l"/>
              </a:tabLst>
            </a:pPr>
            <a:r>
              <a:rPr lang="en-US" sz="2400" dirty="0" smtClean="0">
                <a:latin typeface="Arial Rounded MT Bold" panose="020F0704030504030204" pitchFamily="34" charset="0"/>
              </a:rPr>
              <a:t>UANG HARIAN;</a:t>
            </a:r>
            <a:endParaRPr lang="id-ID" sz="2400" b="1" dirty="0" smtClean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  <a:tabLst>
                <a:tab pos="439738" algn="l"/>
              </a:tabLst>
            </a:pPr>
            <a:r>
              <a:rPr lang="en-US" sz="2400" dirty="0" smtClean="0">
                <a:latin typeface="Arial Rounded MT Bold" panose="020F0704030504030204" pitchFamily="34" charset="0"/>
              </a:rPr>
              <a:t>BIAYA TRANSPORT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  <a:tabLst>
                <a:tab pos="439738" algn="l"/>
              </a:tabLst>
            </a:pPr>
            <a:r>
              <a:rPr lang="en-US" sz="2400" dirty="0" smtClean="0">
                <a:latin typeface="Arial Rounded MT Bold" panose="020F0704030504030204" pitchFamily="34" charset="0"/>
              </a:rPr>
              <a:t>BIAYA PENGINAPAN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  <a:tabLst>
                <a:tab pos="439738" algn="l"/>
              </a:tabLst>
            </a:pPr>
            <a:r>
              <a:rPr lang="en-US" sz="2400" dirty="0" smtClean="0">
                <a:latin typeface="Arial Rounded MT Bold" panose="020F0704030504030204" pitchFamily="34" charset="0"/>
              </a:rPr>
              <a:t>SEWA </a:t>
            </a:r>
            <a:r>
              <a:rPr lang="en-US" sz="2400" dirty="0">
                <a:latin typeface="Arial Rounded MT Bold" panose="020F0704030504030204" pitchFamily="34" charset="0"/>
              </a:rPr>
              <a:t>KENDARAAN DALAM KOTA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3113544"/>
            <a:ext cx="8001000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55600" indent="-355600" algn="r">
              <a:buNone/>
            </a:pPr>
            <a:r>
              <a:rPr lang="en-US" sz="2400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1.	UANG HARIAN</a:t>
            </a:r>
          </a:p>
          <a:p>
            <a:pPr marL="822960" lvl="1" indent="-457200" algn="r">
              <a:buNone/>
            </a:pPr>
            <a:endParaRPr lang="en-US" dirty="0">
              <a:solidFill>
                <a:srgbClr val="2706B2"/>
              </a:solidFill>
            </a:endParaRPr>
          </a:p>
          <a:p>
            <a:pPr marL="360000" lvl="1" indent="0" algn="r">
              <a:spcBef>
                <a:spcPts val="0"/>
              </a:spcBef>
              <a:buNone/>
            </a:pP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Uang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harian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Perjalanan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Dinas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Dalam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Negeri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merupakan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penggantian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biaya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keperluan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sehari-hari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pegawai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negeri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/non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pegawai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negeri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dalam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menjalankan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perintah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perjalanan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dinas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di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dalam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negeri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360000" lvl="1" indent="0" algn="r">
              <a:spcBef>
                <a:spcPts val="0"/>
              </a:spcBef>
              <a:buNone/>
            </a:pPr>
            <a:endParaRPr lang="en-US" b="1" dirty="0">
              <a:solidFill>
                <a:srgbClr val="2706B2"/>
              </a:solidFill>
              <a:latin typeface="Arial Rounded MT Bold" panose="020F0704030504030204" pitchFamily="34" charset="0"/>
            </a:endParaRPr>
          </a:p>
          <a:p>
            <a:pPr marL="360000" lvl="1" indent="0" algn="r">
              <a:spcBef>
                <a:spcPts val="0"/>
              </a:spcBef>
              <a:buNone/>
            </a:pP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Uang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harian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diberikan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sesuai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Sandar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Biaya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id-ID" b="1" dirty="0" smtClean="0">
                <a:solidFill>
                  <a:srgbClr val="2706B2"/>
                </a:solidFill>
                <a:latin typeface="Arial Rounded MT Bold" panose="020F0704030504030204" pitchFamily="34" charset="0"/>
              </a:rPr>
              <a:t>Masukan </a:t>
            </a:r>
            <a:r>
              <a:rPr lang="en-US" b="1" dirty="0" smtClean="0">
                <a:solidFill>
                  <a:srgbClr val="2706B2"/>
                </a:solidFill>
                <a:latin typeface="Arial Rounded MT Bold" panose="020F0704030504030204" pitchFamily="34" charset="0"/>
              </a:rPr>
              <a:t>(SB</a:t>
            </a:r>
            <a:r>
              <a:rPr lang="id-ID" b="1" dirty="0" smtClean="0">
                <a:solidFill>
                  <a:srgbClr val="2706B2"/>
                </a:solidFill>
                <a:latin typeface="Arial Rounded MT Bold" panose="020F0704030504030204" pitchFamily="34" charset="0"/>
              </a:rPr>
              <a:t>M</a:t>
            </a:r>
            <a:r>
              <a:rPr lang="en-US" b="1" dirty="0" smtClean="0">
                <a:solidFill>
                  <a:srgbClr val="2706B2"/>
                </a:solidFill>
                <a:latin typeface="Arial Rounded MT Bold" panose="020F0704030504030204" pitchFamily="34" charset="0"/>
              </a:rPr>
              <a:t>) PMK 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yang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merupakan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batas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2706B2"/>
                </a:solidFill>
                <a:latin typeface="Arial Rounded MT Bold" panose="020F0704030504030204" pitchFamily="34" charset="0"/>
              </a:rPr>
              <a:t>tertinggi</a:t>
            </a:r>
            <a:r>
              <a:rPr lang="en-US" b="1" dirty="0">
                <a:solidFill>
                  <a:srgbClr val="2706B2"/>
                </a:solidFill>
                <a:latin typeface="Arial Rounded MT Bold" panose="020F0704030504030204" pitchFamily="34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 l="6054" t="19726" r="56592" b="69532"/>
          <a:stretch>
            <a:fillRect/>
          </a:stretch>
        </p:blipFill>
        <p:spPr bwMode="auto">
          <a:xfrm>
            <a:off x="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01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609600"/>
            <a:ext cx="8286808" cy="49244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55600" indent="-355600">
              <a:buNone/>
            </a:pPr>
            <a:r>
              <a:rPr lang="id-ID" sz="2400" b="1" dirty="0" smtClean="0">
                <a:latin typeface="Arial Rounded MT Bold" panose="020F0704030504030204" pitchFamily="34" charset="0"/>
              </a:rPr>
              <a:t>2. 	</a:t>
            </a:r>
            <a:r>
              <a:rPr lang="en-US" sz="2400" b="1" dirty="0" smtClean="0">
                <a:latin typeface="Arial Rounded MT Bold" panose="020F0704030504030204" pitchFamily="34" charset="0"/>
              </a:rPr>
              <a:t>UANG </a:t>
            </a:r>
            <a:r>
              <a:rPr lang="en-US" sz="2400" b="1" dirty="0">
                <a:latin typeface="Arial Rounded MT Bold" panose="020F0704030504030204" pitchFamily="34" charset="0"/>
              </a:rPr>
              <a:t>TRANSPORT:</a:t>
            </a:r>
          </a:p>
          <a:p>
            <a:pPr marL="711200" indent="-711200">
              <a:spcBef>
                <a:spcPts val="600"/>
              </a:spcBef>
              <a:spcAft>
                <a:spcPts val="600"/>
              </a:spcAft>
              <a:buNone/>
              <a:tabLst>
                <a:tab pos="355600" algn="l"/>
                <a:tab pos="711200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>     	a.	</a:t>
            </a:r>
            <a:r>
              <a:rPr lang="en-US" dirty="0" err="1">
                <a:latin typeface="Arial Rounded MT Bold" panose="020F0704030504030204" pitchFamily="34" charset="0"/>
              </a:rPr>
              <a:t>Tiket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pesawat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kereta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kapal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laut</a:t>
            </a:r>
            <a:r>
              <a:rPr lang="en-US" dirty="0">
                <a:latin typeface="Arial Rounded MT Bold" panose="020F0704030504030204" pitchFamily="34" charset="0"/>
              </a:rPr>
              <a:t>  (</a:t>
            </a:r>
            <a:r>
              <a:rPr lang="en-US" i="1" dirty="0">
                <a:latin typeface="Arial Rounded MT Bold" panose="020F0704030504030204" pitchFamily="34" charset="0"/>
              </a:rPr>
              <a:t>at cost</a:t>
            </a:r>
            <a:r>
              <a:rPr lang="en-US" dirty="0">
                <a:latin typeface="Arial Rounded MT Bold" panose="020F0704030504030204" pitchFamily="34" charset="0"/>
              </a:rPr>
              <a:t>)</a:t>
            </a:r>
          </a:p>
          <a:p>
            <a:pPr marL="711200" indent="-711200">
              <a:spcBef>
                <a:spcPts val="600"/>
              </a:spcBef>
              <a:spcAft>
                <a:spcPts val="600"/>
              </a:spcAft>
              <a:buNone/>
              <a:tabLst>
                <a:tab pos="355600" algn="l"/>
                <a:tab pos="711200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>	b.	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dari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tempat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kedudukan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sampai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dengan</a:t>
            </a:r>
            <a:r>
              <a:rPr lang="en-US" dirty="0">
                <a:latin typeface="Arial Rounded MT Bold" panose="020F0704030504030204" pitchFamily="34" charset="0"/>
              </a:rPr>
              <a:t> 	</a:t>
            </a:r>
            <a:r>
              <a:rPr lang="en-US" dirty="0" err="1">
                <a:latin typeface="Arial Rounded MT Bold" panose="020F0704030504030204" pitchFamily="34" charset="0"/>
              </a:rPr>
              <a:t>tempat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keberangkatan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kepulangan</a:t>
            </a:r>
            <a:r>
              <a:rPr lang="en-US" dirty="0">
                <a:latin typeface="Arial Rounded MT Bold" panose="020F0704030504030204" pitchFamily="34" charset="0"/>
              </a:rPr>
              <a:t> (</a:t>
            </a:r>
            <a:r>
              <a:rPr lang="en-US" dirty="0" err="1">
                <a:latin typeface="Arial Rounded MT Bold" panose="020F0704030504030204" pitchFamily="34" charset="0"/>
              </a:rPr>
              <a:t>kota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asal</a:t>
            </a:r>
            <a:r>
              <a:rPr lang="en-US" dirty="0">
                <a:latin typeface="Arial Rounded MT Bold" panose="020F0704030504030204" pitchFamily="34" charset="0"/>
              </a:rPr>
              <a:t>), </a:t>
            </a:r>
            <a:r>
              <a:rPr lang="en-US" dirty="0" err="1" smtClean="0">
                <a:latin typeface="Arial Rounded MT Bold" panose="020F0704030504030204" pitchFamily="34" charset="0"/>
              </a:rPr>
              <a:t>termasuk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</a:t>
            </a:r>
            <a:r>
              <a:rPr lang="en-US" dirty="0">
                <a:latin typeface="Arial Rounded MT Bold" panose="020F0704030504030204" pitchFamily="34" charset="0"/>
              </a:rPr>
              <a:t> terminal bus/</a:t>
            </a:r>
            <a:r>
              <a:rPr lang="en-US" dirty="0" err="1">
                <a:latin typeface="Arial Rounded MT Bold" panose="020F0704030504030204" pitchFamily="34" charset="0"/>
              </a:rPr>
              <a:t>stasiun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bandara</a:t>
            </a:r>
            <a:endParaRPr lang="en-US" dirty="0">
              <a:latin typeface="Arial Rounded MT Bold" panose="020F0704030504030204" pitchFamily="34" charset="0"/>
            </a:endParaRPr>
          </a:p>
          <a:p>
            <a:pPr marL="711200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Biaya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ini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diberikan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i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at cost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sesuai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dengan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bukti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pengeluaran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bukti-bukti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tersebut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sebagai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dokumen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administrasi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Laporan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Keuangan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/SPJ)</a:t>
            </a:r>
          </a:p>
          <a:p>
            <a:pPr marL="711200" lvl="2">
              <a:buNone/>
            </a:pP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Jika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menggunakan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kendaraan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dinas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tidak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ada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komponen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ini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)</a:t>
            </a:r>
            <a:endParaRPr lang="id-ID" b="1" dirty="0" smtClean="0">
              <a:solidFill>
                <a:srgbClr val="0000FF"/>
              </a:solidFill>
              <a:latin typeface="Arial Rounded MT Bold" panose="020F0704030504030204" pitchFamily="34" charset="0"/>
            </a:endParaRPr>
          </a:p>
          <a:p>
            <a:pPr marL="711200" lvl="2">
              <a:buNone/>
            </a:pPr>
            <a:endParaRPr lang="en-US" b="1" dirty="0">
              <a:solidFill>
                <a:srgbClr val="0000FF"/>
              </a:solidFill>
              <a:latin typeface="Arial Rounded MT Bold" panose="020F0704030504030204" pitchFamily="34" charset="0"/>
            </a:endParaRPr>
          </a:p>
          <a:p>
            <a:pPr marL="355600" indent="-355600">
              <a:buNone/>
              <a:tabLst>
                <a:tab pos="711200" algn="l"/>
              </a:tabLst>
            </a:pPr>
            <a:r>
              <a:rPr lang="en-US" dirty="0">
                <a:latin typeface="Arial Rounded MT Bold" panose="020F0704030504030204" pitchFamily="34" charset="0"/>
              </a:rPr>
              <a:t>	c. 	</a:t>
            </a:r>
            <a:r>
              <a:rPr lang="en-US" dirty="0" err="1">
                <a:latin typeface="Arial Rounded MT Bold" panose="020F0704030504030204" pitchFamily="34" charset="0"/>
              </a:rPr>
              <a:t>Retribusi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dipungut</a:t>
            </a:r>
            <a:r>
              <a:rPr lang="en-US" dirty="0">
                <a:latin typeface="Arial Rounded MT Bold" panose="020F0704030504030204" pitchFamily="34" charset="0"/>
              </a:rPr>
              <a:t> di terminal 	bus/</a:t>
            </a:r>
            <a:r>
              <a:rPr lang="en-US" dirty="0" err="1">
                <a:latin typeface="Arial Rounded MT Bold" panose="020F0704030504030204" pitchFamily="34" charset="0"/>
              </a:rPr>
              <a:t>stasiun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bandara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pelabuhan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keberangkatan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	</a:t>
            </a:r>
            <a:r>
              <a:rPr lang="en-US" dirty="0" err="1">
                <a:latin typeface="Arial Rounded MT Bold" panose="020F0704030504030204" pitchFamily="34" charset="0"/>
              </a:rPr>
              <a:t>kepulangan</a:t>
            </a:r>
            <a:r>
              <a:rPr lang="en-US" dirty="0">
                <a:latin typeface="Arial Rounded MT Bold" panose="020F0704030504030204" pitchFamily="34" charset="0"/>
              </a:rPr>
              <a:t>.</a:t>
            </a:r>
          </a:p>
          <a:p>
            <a:pPr marL="711200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Biaya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ini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diberikan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i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at cost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sesuai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dengan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bukti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pengeluaran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bukti-bukti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tersebut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sebagai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dokumen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administrasi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 Rounded MT Bold" panose="020F0704030504030204" pitchFamily="34" charset="0"/>
              </a:rPr>
              <a:t>Laporan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r>
              <a:rPr lang="id-ID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K</a:t>
            </a:r>
            <a:r>
              <a:rPr lang="en-US" b="1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euangan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/SPJ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)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548640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864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5529" y="410557"/>
            <a:ext cx="8105804" cy="32470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  <a:tabLst>
                <a:tab pos="355600" algn="l"/>
              </a:tabLst>
            </a:pPr>
            <a:r>
              <a:rPr lang="en-US" sz="2500" b="1" dirty="0">
                <a:latin typeface="Arial Rounded MT Bold" panose="020F0704030504030204" pitchFamily="34" charset="0"/>
              </a:rPr>
              <a:t>3.</a:t>
            </a:r>
            <a:r>
              <a:rPr lang="en-US" sz="2400" b="1" dirty="0">
                <a:latin typeface="Arial Rounded MT Bold" panose="020F0704030504030204" pitchFamily="34" charset="0"/>
              </a:rPr>
              <a:t>	 BIAYA PENGINAPAN :</a:t>
            </a:r>
          </a:p>
          <a:p>
            <a:pPr marL="822325" lvl="1" indent="-382588">
              <a:buNone/>
            </a:pPr>
            <a:r>
              <a:rPr lang="en-US" dirty="0">
                <a:latin typeface="Arial Rounded MT Bold" panose="020F0704030504030204" pitchFamily="34" charset="0"/>
              </a:rPr>
              <a:t>a.	Hotel </a:t>
            </a:r>
            <a:r>
              <a:rPr lang="en-US" dirty="0" err="1">
                <a:latin typeface="Arial Rounded MT Bold" panose="020F0704030504030204" pitchFamily="34" charset="0"/>
              </a:rPr>
              <a:t>atau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sejenis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</a:p>
          <a:p>
            <a:pPr marL="822325" lvl="1" indent="-382588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dikeluarkan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adalah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sebesar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yang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dibebankan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pihak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penyedia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jasa</a:t>
            </a:r>
            <a:r>
              <a:rPr lang="en-US" dirty="0">
                <a:latin typeface="Arial Rounded MT Bold" panose="020F0704030504030204" pitchFamily="34" charset="0"/>
              </a:rPr>
              <a:t> (hotel) di </a:t>
            </a:r>
            <a:r>
              <a:rPr lang="en-US" dirty="0" err="1">
                <a:latin typeface="Arial Rounded MT Bold" panose="020F0704030504030204" pitchFamily="34" charset="0"/>
              </a:rPr>
              <a:t>buktikan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dengan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bukti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tagihan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kwitansi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sah</a:t>
            </a:r>
            <a:r>
              <a:rPr lang="en-US" dirty="0">
                <a:latin typeface="Arial Rounded MT Bold" panose="020F0704030504030204" pitchFamily="34" charset="0"/>
              </a:rPr>
              <a:t> (</a:t>
            </a:r>
            <a:r>
              <a:rPr lang="en-US" i="1" dirty="0">
                <a:latin typeface="Arial Rounded MT Bold" panose="020F0704030504030204" pitchFamily="34" charset="0"/>
              </a:rPr>
              <a:t>at cost</a:t>
            </a:r>
            <a:r>
              <a:rPr lang="en-US" dirty="0">
                <a:latin typeface="Arial Rounded MT Bold" panose="020F0704030504030204" pitchFamily="34" charset="0"/>
              </a:rPr>
              <a:t>)</a:t>
            </a:r>
          </a:p>
          <a:p>
            <a:pPr marL="822325" lvl="1" indent="-382588">
              <a:buNone/>
            </a:pPr>
            <a:endParaRPr lang="en-US" dirty="0">
              <a:latin typeface="Arial Rounded MT Bold" panose="020F0704030504030204" pitchFamily="34" charset="0"/>
            </a:endParaRPr>
          </a:p>
          <a:p>
            <a:pPr marL="822325" lvl="1" indent="-382588">
              <a:buNone/>
            </a:pPr>
            <a:r>
              <a:rPr lang="en-US" dirty="0">
                <a:latin typeface="Arial Rounded MT Bold" panose="020F0704030504030204" pitchFamily="34" charset="0"/>
              </a:rPr>
              <a:t>b.	</a:t>
            </a:r>
            <a:r>
              <a:rPr lang="en-US" dirty="0" err="1">
                <a:latin typeface="Arial Rounded MT Bold" panose="020F0704030504030204" pitchFamily="34" charset="0"/>
              </a:rPr>
              <a:t>Tempat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menginap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lainnya</a:t>
            </a:r>
            <a:endParaRPr lang="en-US" dirty="0">
              <a:latin typeface="Arial Rounded MT Bold" panose="020F0704030504030204" pitchFamily="34" charset="0"/>
            </a:endParaRPr>
          </a:p>
          <a:p>
            <a:pPr marL="822325" lvl="1" indent="-382588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err="1">
                <a:latin typeface="Arial Rounded MT Bold" panose="020F0704030504030204" pitchFamily="34" charset="0"/>
              </a:rPr>
              <a:t>Jika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tidak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menggunakan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penginapan</a:t>
            </a:r>
            <a:r>
              <a:rPr lang="en-US" dirty="0">
                <a:latin typeface="Arial Rounded MT Bold" panose="020F0704030504030204" pitchFamily="34" charset="0"/>
              </a:rPr>
              <a:t>, </a:t>
            </a:r>
            <a:r>
              <a:rPr lang="en-US" dirty="0" err="1">
                <a:latin typeface="Arial Rounded MT Bold" panose="020F0704030504030204" pitchFamily="34" charset="0"/>
              </a:rPr>
              <a:t>pelaksana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dapat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diberikan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penginapan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sebesar</a:t>
            </a:r>
            <a:r>
              <a:rPr lang="en-US" dirty="0">
                <a:latin typeface="Arial Rounded MT Bold" panose="020F0704030504030204" pitchFamily="34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30% (</a:t>
            </a:r>
            <a:r>
              <a:rPr lang="en-US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tiga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puluh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persen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) </a:t>
            </a:r>
            <a:r>
              <a:rPr lang="en-US" dirty="0" err="1">
                <a:latin typeface="Arial Rounded MT Bold" panose="020F0704030504030204" pitchFamily="34" charset="0"/>
              </a:rPr>
              <a:t>dari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tarif</a:t>
            </a:r>
            <a:r>
              <a:rPr lang="en-US" dirty="0">
                <a:latin typeface="Arial Rounded MT Bold" panose="020F0704030504030204" pitchFamily="34" charset="0"/>
              </a:rPr>
              <a:t> hotel di </a:t>
            </a:r>
            <a:r>
              <a:rPr lang="en-US" dirty="0" err="1">
                <a:latin typeface="Arial Rounded MT Bold" panose="020F0704030504030204" pitchFamily="34" charset="0"/>
              </a:rPr>
              <a:t>kota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tujuan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sesuai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dengan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standar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tarif</a:t>
            </a:r>
            <a:r>
              <a:rPr lang="en-US" dirty="0">
                <a:latin typeface="Arial Rounded MT Bold" panose="020F0704030504030204" pitchFamily="34" charset="0"/>
              </a:rPr>
              <a:t> SBU,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tersebut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dibayarkan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secara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i="1" dirty="0" err="1">
                <a:latin typeface="Arial Rounded MT Bold" panose="020F0704030504030204" pitchFamily="34" charset="0"/>
              </a:rPr>
              <a:t>lumpsum</a:t>
            </a:r>
            <a:r>
              <a:rPr lang="en-US" b="1" dirty="0">
                <a:latin typeface="Arial Rounded MT Bold" panose="020F0704030504030204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445529" y="4142601"/>
            <a:ext cx="8105804" cy="18466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55600" indent="-355600" algn="r">
              <a:buNone/>
            </a:pPr>
            <a:r>
              <a:rPr lang="en-US" sz="2400" b="1" dirty="0">
                <a:latin typeface="Arial Rounded MT Bold" panose="020F0704030504030204" pitchFamily="34" charset="0"/>
              </a:rPr>
              <a:t>4.	SEWA KENDARAAN :</a:t>
            </a:r>
          </a:p>
          <a:p>
            <a:pPr marL="355600" indent="-355600" algn="r">
              <a:buNone/>
            </a:pPr>
            <a:r>
              <a:rPr lang="en-US" b="1" dirty="0">
                <a:latin typeface="Arial Rounded MT Bold" panose="020F0704030504030204" pitchFamily="34" charset="0"/>
              </a:rPr>
              <a:t>	</a:t>
            </a:r>
          </a:p>
          <a:p>
            <a:pPr marL="355600" indent="-355600" algn="r">
              <a:buNone/>
            </a:pPr>
            <a:r>
              <a:rPr lang="en-US" b="1" dirty="0">
                <a:latin typeface="Arial Rounded MT Bold" panose="020F0704030504030204" pitchFamily="34" charset="0"/>
              </a:rPr>
              <a:t>	</a:t>
            </a:r>
            <a:r>
              <a:rPr lang="en-US" dirty="0" err="1">
                <a:latin typeface="Arial Rounded MT Bold" panose="020F0704030504030204" pitchFamily="34" charset="0"/>
              </a:rPr>
              <a:t>Sewa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kendaraan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dalam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kota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dapat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diberikan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untuk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keperluan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pelaksanaan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r>
              <a:rPr lang="en-US" dirty="0">
                <a:latin typeface="Arial Rounded MT Bold" panose="020F0704030504030204" pitchFamily="34" charset="0"/>
              </a:rPr>
              <a:t> di </a:t>
            </a:r>
            <a:r>
              <a:rPr lang="en-US" dirty="0" err="1">
                <a:latin typeface="Arial Rounded MT Bold" panose="020F0704030504030204" pitchFamily="34" charset="0"/>
              </a:rPr>
              <a:t>tempat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tujuan</a:t>
            </a:r>
            <a:r>
              <a:rPr lang="en-US" dirty="0">
                <a:latin typeface="Arial Rounded MT Bold" panose="020F0704030504030204" pitchFamily="34" charset="0"/>
              </a:rPr>
              <a:t>.</a:t>
            </a:r>
          </a:p>
          <a:p>
            <a:pPr marL="355600" indent="-355600" algn="r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err="1">
                <a:latin typeface="Arial Rounded MT Bold" panose="020F0704030504030204" pitchFamily="34" charset="0"/>
              </a:rPr>
              <a:t>Sewa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kendaraan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tersebut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sudah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termasuk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untuk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pengemudi</a:t>
            </a:r>
            <a:r>
              <a:rPr lang="en-US" dirty="0">
                <a:latin typeface="Arial Rounded MT Bold" panose="020F0704030504030204" pitchFamily="34" charset="0"/>
              </a:rPr>
              <a:t>, </a:t>
            </a:r>
            <a:r>
              <a:rPr lang="en-US" dirty="0" err="1">
                <a:latin typeface="Arial Rounded MT Bold" panose="020F0704030504030204" pitchFamily="34" charset="0"/>
              </a:rPr>
              <a:t>bahan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bakar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minyak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pajak</a:t>
            </a:r>
            <a:r>
              <a:rPr lang="en-US" dirty="0">
                <a:latin typeface="Arial Rounded MT Bold" panose="020F0704030504030204" pitchFamily="34" charset="0"/>
              </a:rPr>
              <a:t> (</a:t>
            </a:r>
            <a:r>
              <a:rPr lang="en-US" i="1" dirty="0">
                <a:latin typeface="Arial Rounded MT Bold" panose="020F0704030504030204" pitchFamily="34" charset="0"/>
              </a:rPr>
              <a:t>at cost</a:t>
            </a:r>
            <a:r>
              <a:rPr lang="en-US" dirty="0">
                <a:latin typeface="Arial Rounded MT Bold" panose="020F0704030504030204" pitchFamily="34" charset="0"/>
              </a:rPr>
              <a:t>)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5326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609600"/>
            <a:ext cx="810580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500" b="1" dirty="0">
                <a:latin typeface="Arial Rounded MT Bold" panose="020F0704030504030204" pitchFamily="34" charset="0"/>
              </a:rPr>
              <a:t>KELENGKAPAN ADMINISTRASI/DOKUMEN </a:t>
            </a:r>
            <a:r>
              <a:rPr lang="id-ID" sz="2500" b="1" dirty="0" smtClean="0">
                <a:latin typeface="Arial Rounded MT Bold" panose="020F0704030504030204" pitchFamily="34" charset="0"/>
              </a:rPr>
              <a:t>dalam rangka penatausahaan</a:t>
            </a:r>
            <a:r>
              <a:rPr lang="en-US" sz="2500" b="1" dirty="0" smtClean="0">
                <a:latin typeface="Arial Rounded MT Bold" panose="020F0704030504030204" pitchFamily="34" charset="0"/>
              </a:rPr>
              <a:t> </a:t>
            </a:r>
            <a:r>
              <a:rPr lang="en-US" sz="2500" b="1" dirty="0">
                <a:latin typeface="Arial Rounded MT Bold" panose="020F0704030504030204" pitchFamily="34" charset="0"/>
              </a:rPr>
              <a:t>PERJALANAN DINAS </a:t>
            </a:r>
            <a:r>
              <a:rPr lang="en-US" sz="2400" b="1" dirty="0">
                <a:latin typeface="Arial Rounded MT Bold" panose="020F0704030504030204" pitchFamily="34" charset="0"/>
              </a:rPr>
              <a:t>:</a:t>
            </a:r>
            <a:endParaRPr lang="en-US" b="1" dirty="0">
              <a:latin typeface="Arial Rounded MT Bold" panose="020F0704030504030204" pitchFamily="34" charset="0"/>
            </a:endParaRPr>
          </a:p>
          <a:p>
            <a:pPr marL="822960" lvl="1" indent="-457200">
              <a:buNone/>
            </a:pPr>
            <a:endParaRPr lang="en-US" sz="2400" dirty="0">
              <a:latin typeface="Arial Rounded MT Bold" panose="020F0704030504030204" pitchFamily="34" charset="0"/>
            </a:endParaRPr>
          </a:p>
          <a:p>
            <a:pPr marL="180000" lvl="1" indent="0">
              <a:spcBef>
                <a:spcPts val="600"/>
              </a:spcBef>
              <a:buNone/>
            </a:pPr>
            <a:r>
              <a:rPr lang="en-US" dirty="0" err="1">
                <a:latin typeface="Arial Rounded MT Bold" panose="020F0704030504030204" pitchFamily="34" charset="0"/>
              </a:rPr>
              <a:t>Sebagai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akuntabilitas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terhadap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pembebanan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, </a:t>
            </a:r>
            <a:r>
              <a:rPr lang="en-US" dirty="0" err="1">
                <a:latin typeface="Arial Rounded MT Bold" panose="020F0704030504030204" pitchFamily="34" charset="0"/>
              </a:rPr>
              <a:t>dokumen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sebagai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bukti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pertanggungjawaban</a:t>
            </a:r>
            <a:r>
              <a:rPr lang="en-US" dirty="0">
                <a:latin typeface="Arial Rounded MT Bold" panose="020F0704030504030204" pitchFamily="34" charset="0"/>
              </a:rPr>
              <a:t> :</a:t>
            </a:r>
          </a:p>
          <a:p>
            <a:pPr marL="637200" lvl="1" indent="-457200">
              <a:spcBef>
                <a:spcPts val="600"/>
              </a:spcBef>
              <a:buNone/>
            </a:pPr>
            <a:r>
              <a:rPr lang="en-US" dirty="0">
                <a:latin typeface="Arial Rounded MT Bold" panose="020F0704030504030204" pitchFamily="34" charset="0"/>
              </a:rPr>
              <a:t>1.	</a:t>
            </a:r>
            <a:r>
              <a:rPr lang="en-US" dirty="0" err="1">
                <a:latin typeface="Arial Rounded MT Bold" panose="020F0704030504030204" pitchFamily="34" charset="0"/>
              </a:rPr>
              <a:t>Kwitansi</a:t>
            </a:r>
            <a:r>
              <a:rPr lang="en-US" dirty="0">
                <a:latin typeface="Arial Rounded MT Bold" panose="020F0704030504030204" pitchFamily="34" charset="0"/>
              </a:rPr>
              <a:t> total </a:t>
            </a:r>
          </a:p>
          <a:p>
            <a:pPr marL="637200" lvl="1" indent="-457200">
              <a:spcBef>
                <a:spcPts val="600"/>
              </a:spcBef>
              <a:buNone/>
            </a:pPr>
            <a:r>
              <a:rPr lang="en-US" dirty="0">
                <a:latin typeface="Arial Rounded MT Bold" panose="020F0704030504030204" pitchFamily="34" charset="0"/>
              </a:rPr>
              <a:t>2.	</a:t>
            </a:r>
            <a:r>
              <a:rPr lang="en-US" dirty="0" err="1">
                <a:latin typeface="Arial Rounded MT Bold" panose="020F0704030504030204" pitchFamily="34" charset="0"/>
              </a:rPr>
              <a:t>Rincian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Biaya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Dinas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637200" lvl="1" indent="-457200">
              <a:spcBef>
                <a:spcPts val="600"/>
              </a:spcBef>
              <a:buNone/>
            </a:pPr>
            <a:r>
              <a:rPr lang="en-US" dirty="0">
                <a:latin typeface="Arial Rounded MT Bold" panose="020F0704030504030204" pitchFamily="34" charset="0"/>
              </a:rPr>
              <a:t>3.	</a:t>
            </a:r>
            <a:r>
              <a:rPr lang="en-US" dirty="0" err="1">
                <a:latin typeface="Arial Rounded MT Bold" panose="020F0704030504030204" pitchFamily="34" charset="0"/>
              </a:rPr>
              <a:t>Surat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Tugas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</a:p>
          <a:p>
            <a:pPr marL="637200" lvl="1" indent="-457200">
              <a:spcBef>
                <a:spcPts val="600"/>
              </a:spcBef>
              <a:buNone/>
            </a:pPr>
            <a:r>
              <a:rPr lang="en-US" dirty="0">
                <a:latin typeface="Arial Rounded MT Bold" panose="020F0704030504030204" pitchFamily="34" charset="0"/>
              </a:rPr>
              <a:t>4.	</a:t>
            </a:r>
            <a:r>
              <a:rPr lang="en-US" dirty="0" err="1">
                <a:latin typeface="Arial Rounded MT Bold" panose="020F0704030504030204" pitchFamily="34" charset="0"/>
              </a:rPr>
              <a:t>Surat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Perjalanan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Dinas</a:t>
            </a:r>
            <a:r>
              <a:rPr lang="en-US" dirty="0">
                <a:latin typeface="Arial Rounded MT Bold" panose="020F0704030504030204" pitchFamily="34" charset="0"/>
              </a:rPr>
              <a:t> (SPD) yang </a:t>
            </a:r>
            <a:r>
              <a:rPr lang="en-US" dirty="0" err="1">
                <a:latin typeface="Arial Rounded MT Bold" panose="020F0704030504030204" pitchFamily="34" charset="0"/>
              </a:rPr>
              <a:t>sudah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dilegalisasi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</a:p>
          <a:p>
            <a:pPr marL="637200" lvl="1" indent="-457200">
              <a:spcBef>
                <a:spcPts val="600"/>
              </a:spcBef>
              <a:buNone/>
            </a:pPr>
            <a:r>
              <a:rPr lang="en-US" dirty="0">
                <a:latin typeface="Arial Rounded MT Bold" panose="020F0704030504030204" pitchFamily="34" charset="0"/>
              </a:rPr>
              <a:t>5.	</a:t>
            </a:r>
            <a:r>
              <a:rPr lang="en-US" dirty="0" err="1">
                <a:latin typeface="Arial Rounded MT Bold" panose="020F0704030504030204" pitchFamily="34" charset="0"/>
              </a:rPr>
              <a:t>Bukti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Kwitansi</a:t>
            </a:r>
            <a:r>
              <a:rPr lang="en-US" dirty="0">
                <a:latin typeface="Arial Rounded MT Bold" panose="020F0704030504030204" pitchFamily="34" charset="0"/>
              </a:rPr>
              <a:t> Hotel/</a:t>
            </a:r>
            <a:r>
              <a:rPr lang="en-US" dirty="0" err="1">
                <a:latin typeface="Arial Rounded MT Bold" panose="020F0704030504030204" pitchFamily="34" charset="0"/>
              </a:rPr>
              <a:t>Penginapan</a:t>
            </a:r>
            <a:r>
              <a:rPr lang="en-US" dirty="0">
                <a:latin typeface="Arial Rounded MT Bold" panose="020F0704030504030204" pitchFamily="34" charset="0"/>
              </a:rPr>
              <a:t>;</a:t>
            </a:r>
          </a:p>
          <a:p>
            <a:pPr marL="637200" lvl="1" indent="-457200">
              <a:spcBef>
                <a:spcPts val="600"/>
              </a:spcBef>
              <a:buNone/>
            </a:pPr>
            <a:r>
              <a:rPr lang="en-US" dirty="0">
                <a:latin typeface="Arial Rounded MT Bold" panose="020F0704030504030204" pitchFamily="34" charset="0"/>
              </a:rPr>
              <a:t>6.	</a:t>
            </a:r>
            <a:r>
              <a:rPr lang="en-US" dirty="0" err="1">
                <a:latin typeface="Arial Rounded MT Bold" panose="020F0704030504030204" pitchFamily="34" charset="0"/>
              </a:rPr>
              <a:t>Bukti-bukti</a:t>
            </a:r>
            <a:r>
              <a:rPr lang="en-US" dirty="0">
                <a:latin typeface="Arial Rounded MT Bold" panose="020F0704030504030204" pitchFamily="34" charset="0"/>
              </a:rPr>
              <a:t> lain (</a:t>
            </a:r>
            <a:r>
              <a:rPr lang="en-US" dirty="0" err="1">
                <a:latin typeface="Arial Rounded MT Bold" panose="020F0704030504030204" pitchFamily="34" charset="0"/>
              </a:rPr>
              <a:t>retribusi</a:t>
            </a:r>
            <a:r>
              <a:rPr lang="en-US" dirty="0">
                <a:latin typeface="Arial Rounded MT Bold" panose="020F0704030504030204" pitchFamily="34" charset="0"/>
              </a:rPr>
              <a:t>, airport tax, boarding pass, taxi/</a:t>
            </a:r>
            <a:r>
              <a:rPr lang="en-US" dirty="0" err="1">
                <a:latin typeface="Arial Rounded MT Bold" panose="020F0704030504030204" pitchFamily="34" charset="0"/>
              </a:rPr>
              <a:t>kendaraan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dll</a:t>
            </a:r>
            <a:r>
              <a:rPr lang="en-US" dirty="0">
                <a:latin typeface="Arial Rounded MT Bold" panose="020F0704030504030204" pitchFamily="34" charset="0"/>
              </a:rPr>
              <a:t>)</a:t>
            </a:r>
          </a:p>
          <a:p>
            <a:pPr marL="637200" lvl="1" indent="-457200">
              <a:spcBef>
                <a:spcPts val="600"/>
              </a:spcBef>
              <a:buNone/>
            </a:pPr>
            <a:r>
              <a:rPr lang="en-US" dirty="0">
                <a:latin typeface="Arial Rounded MT Bold" panose="020F0704030504030204" pitchFamily="34" charset="0"/>
              </a:rPr>
              <a:t>7.	</a:t>
            </a:r>
            <a:r>
              <a:rPr lang="en-US" dirty="0" err="1">
                <a:latin typeface="Arial Rounded MT Bold" panose="020F0704030504030204" pitchFamily="34" charset="0"/>
              </a:rPr>
              <a:t>Bukti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pengeluaran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riil</a:t>
            </a:r>
            <a:r>
              <a:rPr lang="en-US" dirty="0">
                <a:latin typeface="Arial Rounded MT Bold" panose="020F0704030504030204" pitchFamily="34" charset="0"/>
              </a:rPr>
              <a:t>  (</a:t>
            </a:r>
            <a:r>
              <a:rPr lang="en-US" dirty="0" err="1">
                <a:latin typeface="Arial Rounded MT Bold" panose="020F0704030504030204" pitchFamily="34" charset="0"/>
              </a:rPr>
              <a:t>jika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ada</a:t>
            </a:r>
            <a:r>
              <a:rPr lang="en-US" dirty="0">
                <a:latin typeface="Arial Rounded MT Bold" panose="020F0704030504030204" pitchFamily="34" charset="0"/>
              </a:rPr>
              <a:t>)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548640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716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304800"/>
            <a:ext cx="8204755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BELANJA </a:t>
            </a:r>
            <a:r>
              <a:rPr lang="id-ID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OPERASIONAL LAINNYA</a:t>
            </a:r>
            <a:endParaRPr lang="en-US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304801" y="1274088"/>
            <a:ext cx="4190999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id-ID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 </a:t>
            </a: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rapat, yaitu untuk pembelian konsumsi (snack dan/atau makan), k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elengkapan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dministrasi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810260" algn="l"/>
                <a:tab pos="914400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Kwitansi</a:t>
            </a: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/bon/nota dari penyedia jasa</a:t>
            </a:r>
          </a:p>
          <a:p>
            <a:pPr marL="742950" lvl="1" indent="-28575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810260" algn="l"/>
                <a:tab pos="914400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undangan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810260" algn="l"/>
                <a:tab pos="914400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Daftar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hadir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810260" algn="l"/>
                <a:tab pos="914400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Tarif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konsumsi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daerah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propinsi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Jawa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Barat” (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tarif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tertinggi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  <a:tabLst>
                <a:tab pos="810260" algn="l"/>
              </a:tabLst>
            </a:pP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55600" lvl="0" indent="-355600">
              <a:spcAft>
                <a:spcPts val="0"/>
              </a:spcAft>
              <a:tabLst>
                <a:tab pos="355600" algn="l"/>
                <a:tab pos="539750" algn="l"/>
              </a:tabLst>
            </a:pPr>
            <a:r>
              <a:rPr lang="id-ID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	ATK, Fotocopy 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Penggandaan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d-ID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cetakan, dokumentasi, spanduk, </a:t>
            </a:r>
            <a:r>
              <a:rPr lang="en-US" dirty="0" err="1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kelengkapan</a:t>
            </a:r>
            <a:r>
              <a:rPr lang="en-US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administrasi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0" lvl="0" indent="-34290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540385" algn="l"/>
                <a:tab pos="810260" algn="l"/>
                <a:tab pos="1489075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Kwitansi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/bon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0" lvl="0" indent="-34290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540385" algn="l"/>
                <a:tab pos="810260" algn="l"/>
                <a:tab pos="1489075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materai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0" lvl="0" indent="-34290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540385" algn="l"/>
                <a:tab pos="810260" algn="l"/>
                <a:tab pos="1489075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stempel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toko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0" lvl="0" indent="-34290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  <a:tab pos="540385" algn="l"/>
                <a:tab pos="810260" algn="l"/>
                <a:tab pos="1489075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nama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jelas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penerima</a:t>
            </a:r>
            <a:endParaRPr lang="id-ID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1274088"/>
            <a:ext cx="3852891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355600" algn="l"/>
              </a:tabLst>
            </a:pPr>
            <a:r>
              <a:rPr lang="id-ID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	Biaya </a:t>
            </a: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Pendaftaran Seminar</a:t>
            </a:r>
          </a:p>
          <a:p>
            <a:pPr marL="711200" lvl="0" indent="-355600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Kwitansi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pihak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ketiga</a:t>
            </a:r>
          </a:p>
          <a:p>
            <a:pPr marL="540385"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55600" lvl="0" indent="-355600">
              <a:spcAft>
                <a:spcPts val="0"/>
              </a:spcAft>
              <a:tabLst>
                <a:tab pos="355600" algn="l"/>
              </a:tabLst>
            </a:pPr>
            <a:r>
              <a:rPr lang="id-ID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	Biaya </a:t>
            </a: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Pendaftaran Penerbitan Jurnal</a:t>
            </a:r>
          </a:p>
          <a:p>
            <a:pPr marL="711200" lvl="0" indent="-342900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  <a:tab pos="540385" algn="l"/>
                <a:tab pos="810260" algn="l"/>
                <a:tab pos="1489075" algn="l"/>
              </a:tabLst>
            </a:pP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Kwitansi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pihak</a:t>
            </a:r>
            <a:r>
              <a:rPr lang="en-US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ketiga</a:t>
            </a:r>
            <a:endParaRPr lang="id-ID" dirty="0"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3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6882" y="391180"/>
            <a:ext cx="3090718" cy="40011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LAPORAN PENELITIAN</a:t>
            </a:r>
            <a:endParaRPr lang="id-ID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1" y="838200"/>
            <a:ext cx="7238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>
                <a:latin typeface="Arial Rounded MT Bold" panose="020F0704030504030204" pitchFamily="34" charset="0"/>
              </a:rPr>
              <a:t>Mengunggah ke SIMLITABMAS</a:t>
            </a:r>
          </a:p>
          <a:p>
            <a:pPr marL="342900" indent="-342900">
              <a:buAutoNum type="arabicPeriod"/>
            </a:pPr>
            <a:r>
              <a:rPr lang="id-ID" sz="1600" dirty="0" smtClean="0">
                <a:latin typeface="Arial Rounded MT Bold" panose="020F0704030504030204" pitchFamily="34" charset="0"/>
              </a:rPr>
              <a:t>Laporan Kemajuan Pelaksanaan Pekerjaan</a:t>
            </a:r>
          </a:p>
          <a:p>
            <a:pPr marL="342900" indent="-342900">
              <a:buAutoNum type="arabicPeriod"/>
            </a:pPr>
            <a:r>
              <a:rPr lang="id-ID" sz="1600" dirty="0" smtClean="0">
                <a:latin typeface="Arial Rounded MT Bold" panose="020F0704030504030204" pitchFamily="34" charset="0"/>
              </a:rPr>
              <a:t>Catatan Harian/log book Laporan Penggunaan Dana</a:t>
            </a:r>
            <a:endParaRPr lang="id-ID" sz="16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676400"/>
            <a:ext cx="735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>
                <a:latin typeface="Arial Rounded MT Bold" panose="020F0704030504030204" pitchFamily="34" charset="0"/>
              </a:rPr>
              <a:t>Menyerahkan Hardcopy dokumen :</a:t>
            </a:r>
          </a:p>
          <a:p>
            <a:pPr marL="342900" indent="-342900">
              <a:buAutoNum type="arabicPeriod"/>
            </a:pPr>
            <a:r>
              <a:rPr lang="id-ID" sz="1600" dirty="0" smtClean="0">
                <a:latin typeface="Arial Rounded MT Bold" panose="020F0704030504030204" pitchFamily="34" charset="0"/>
              </a:rPr>
              <a:t>Laporan Kemajuan</a:t>
            </a:r>
            <a:r>
              <a:rPr lang="en-US" sz="1600" dirty="0" smtClean="0">
                <a:latin typeface="Arial Rounded MT Bold" panose="020F0704030504030204" pitchFamily="34" charset="0"/>
              </a:rPr>
              <a:t>/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Akhir</a:t>
            </a:r>
            <a:r>
              <a:rPr lang="id-ID" sz="1600" dirty="0" smtClean="0">
                <a:latin typeface="Arial Rounded MT Bold" panose="020F0704030504030204" pitchFamily="34" charset="0"/>
              </a:rPr>
              <a:t> Penelitian/PM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514600"/>
            <a:ext cx="4191000" cy="40011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r"/>
            <a:r>
              <a:rPr lang="id-ID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LAPORAN KEUANGAN</a:t>
            </a:r>
            <a:endParaRPr lang="id-ID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6868" y="2895600"/>
            <a:ext cx="73575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600" dirty="0" smtClean="0">
                <a:latin typeface="Arial Rounded MT Bold" panose="020F0704030504030204" pitchFamily="34" charset="0"/>
              </a:rPr>
              <a:t>Menyerahkan Hardcopy dokumen :</a:t>
            </a:r>
          </a:p>
          <a:p>
            <a:pPr marL="342900" indent="-342900" algn="r">
              <a:buAutoNum type="arabicPeriod"/>
            </a:pPr>
            <a:r>
              <a:rPr lang="id-ID" sz="1600" dirty="0" smtClean="0">
                <a:latin typeface="Arial Rounded MT Bold" panose="020F0704030504030204" pitchFamily="34" charset="0"/>
              </a:rPr>
              <a:t>Rekapitulasi Laporan Penggunaan Dana </a:t>
            </a:r>
          </a:p>
          <a:p>
            <a:pPr marL="342900" indent="-342900" algn="r">
              <a:buAutoNum type="arabicPeriod"/>
            </a:pPr>
            <a:r>
              <a:rPr lang="id-ID" sz="1600" dirty="0" smtClean="0">
                <a:latin typeface="Arial Rounded MT Bold" panose="020F0704030504030204" pitchFamily="34" charset="0"/>
              </a:rPr>
              <a:t>Laporan Penggunaan Dana dengan bukti fisik (dokumen transaksi belanja) asli dan fotocopi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81000" y="4876800"/>
            <a:ext cx="82296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Peneliti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wajib menyampaikan laporan belanja dan pemakaian </a:t>
            </a:r>
            <a:r>
              <a:rPr kumimoji="0" lang="id-ID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barang persediaan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kepada PPU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(LPPM)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, selanjutnya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LPPM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melaporkan daftar barang persediaan kepada Direktur yang membidangi sarana dan prasarana.</a:t>
            </a:r>
            <a:endParaRPr kumimoji="0" lang="id-ID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PK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Peneliti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wajib menyampaikan laporan </a:t>
            </a:r>
            <a:r>
              <a:rPr kumimoji="0" lang="id-ID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belanja modal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kepada PPU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(LPPM)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untuk keperluan pencatatan inventaris, selanjutnya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LPPM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melaporkan daftar barang persediaan kepada Direktur yang membidangi sarana dan prasarana.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419600"/>
            <a:ext cx="4191000" cy="40011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LAPORAN 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BAHAN/BARANG</a:t>
            </a:r>
            <a:endParaRPr lang="id-ID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533400"/>
            <a:ext cx="8136904" cy="584775"/>
          </a:xfrm>
          <a:prstGeom prst="rect">
            <a:avLst/>
          </a:prstGeom>
          <a:solidFill>
            <a:srgbClr val="2706B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id-ID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 U J U K A N</a:t>
            </a:r>
            <a:endParaRPr lang="id-ID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371600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>
                <a:latin typeface="Arial Rounded MT Bold" pitchFamily="34" charset="0"/>
              </a:rPr>
              <a:t>Undang-undang</a:t>
            </a:r>
            <a:r>
              <a:rPr lang="en-US" dirty="0" smtClean="0">
                <a:latin typeface="Arial Rounded MT Bold" pitchFamily="34" charset="0"/>
              </a:rPr>
              <a:t> No.17 </a:t>
            </a:r>
            <a:r>
              <a:rPr lang="en-US" dirty="0" err="1" smtClean="0">
                <a:latin typeface="Arial Rounded MT Bold" pitchFamily="34" charset="0"/>
              </a:rPr>
              <a:t>Tahun</a:t>
            </a:r>
            <a:r>
              <a:rPr lang="en-US" dirty="0" smtClean="0">
                <a:latin typeface="Arial Rounded MT Bold" pitchFamily="34" charset="0"/>
              </a:rPr>
              <a:t> 2003 </a:t>
            </a:r>
            <a:r>
              <a:rPr lang="en-US" dirty="0" err="1" smtClean="0">
                <a:latin typeface="Arial Rounded MT Bold" pitchFamily="34" charset="0"/>
              </a:rPr>
              <a:t>tentang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Keuangan</a:t>
            </a:r>
            <a:r>
              <a:rPr lang="en-US" dirty="0" smtClean="0">
                <a:latin typeface="Arial Rounded MT Bold" pitchFamily="34" charset="0"/>
              </a:rPr>
              <a:t> Negara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>
                <a:latin typeface="Arial Rounded MT Bold" pitchFamily="34" charset="0"/>
              </a:rPr>
              <a:t>Peraturan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Pemerintah</a:t>
            </a:r>
            <a:r>
              <a:rPr lang="en-US" dirty="0" smtClean="0">
                <a:latin typeface="Arial Rounded MT Bold" pitchFamily="34" charset="0"/>
              </a:rPr>
              <a:t> RI </a:t>
            </a:r>
            <a:r>
              <a:rPr lang="en-US" dirty="0" err="1" smtClean="0">
                <a:latin typeface="Arial Rounded MT Bold" pitchFamily="34" charset="0"/>
              </a:rPr>
              <a:t>Nomor</a:t>
            </a:r>
            <a:r>
              <a:rPr lang="en-US" dirty="0" smtClean="0">
                <a:latin typeface="Arial Rounded MT Bold" pitchFamily="34" charset="0"/>
              </a:rPr>
              <a:t> 80 </a:t>
            </a:r>
            <a:r>
              <a:rPr lang="en-US" dirty="0" err="1" smtClean="0">
                <a:latin typeface="Arial Rounded MT Bold" pitchFamily="34" charset="0"/>
              </a:rPr>
              <a:t>tahun</a:t>
            </a:r>
            <a:r>
              <a:rPr lang="en-US" dirty="0" smtClean="0">
                <a:latin typeface="Arial Rounded MT Bold" pitchFamily="34" charset="0"/>
              </a:rPr>
              <a:t> 2010 </a:t>
            </a:r>
            <a:r>
              <a:rPr lang="en-US" dirty="0" err="1" smtClean="0">
                <a:latin typeface="Arial Rounded MT Bold" pitchFamily="34" charset="0"/>
              </a:rPr>
              <a:t>tentang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Tarif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Pemotongan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Pengenaan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Pajak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Penghasilan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Pasal</a:t>
            </a:r>
            <a:r>
              <a:rPr lang="en-US" dirty="0" smtClean="0">
                <a:latin typeface="Arial Rounded MT Bold" pitchFamily="34" charset="0"/>
              </a:rPr>
              <a:t> 21 </a:t>
            </a:r>
            <a:r>
              <a:rPr lang="en-US" dirty="0" err="1" smtClean="0">
                <a:latin typeface="Arial Rounded MT Bold" pitchFamily="34" charset="0"/>
              </a:rPr>
              <a:t>atas</a:t>
            </a:r>
            <a:endParaRPr lang="en-US" dirty="0" smtClean="0">
              <a:latin typeface="Arial Rounded MT Bold" pitchFamily="34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>
                <a:latin typeface="Arial Rounded MT Bold" pitchFamily="34" charset="0"/>
              </a:rPr>
              <a:t>Perpres</a:t>
            </a:r>
            <a:r>
              <a:rPr lang="en-US" dirty="0" smtClean="0">
                <a:latin typeface="Arial Rounded MT Bold" pitchFamily="34" charset="0"/>
              </a:rPr>
              <a:t> No 70 </a:t>
            </a:r>
            <a:r>
              <a:rPr lang="en-US" dirty="0" err="1" smtClean="0">
                <a:latin typeface="Arial Rounded MT Bold" pitchFamily="34" charset="0"/>
              </a:rPr>
              <a:t>Tahun</a:t>
            </a:r>
            <a:r>
              <a:rPr lang="en-US" dirty="0" smtClean="0">
                <a:latin typeface="Arial Rounded MT Bold" pitchFamily="34" charset="0"/>
              </a:rPr>
              <a:t> 2012 </a:t>
            </a:r>
            <a:r>
              <a:rPr lang="en-US" dirty="0" err="1" smtClean="0">
                <a:latin typeface="Arial Rounded MT Bold" pitchFamily="34" charset="0"/>
              </a:rPr>
              <a:t>tentang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Pengadaan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Barang</a:t>
            </a:r>
            <a:r>
              <a:rPr lang="en-US" dirty="0" smtClean="0">
                <a:latin typeface="Arial Rounded MT Bold" pitchFamily="34" charset="0"/>
              </a:rPr>
              <a:t>/</a:t>
            </a:r>
            <a:r>
              <a:rPr lang="en-US" dirty="0" err="1" smtClean="0">
                <a:latin typeface="Arial Rounded MT Bold" pitchFamily="34" charset="0"/>
              </a:rPr>
              <a:t>Jasa</a:t>
            </a:r>
            <a:endParaRPr lang="en-US" dirty="0" smtClean="0">
              <a:latin typeface="Arial Rounded MT Bold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 Rounded MT Bold" pitchFamily="34" charset="0"/>
              </a:rPr>
              <a:t>PMK No. 113/PMK.05/2012 </a:t>
            </a:r>
            <a:r>
              <a:rPr lang="en-US" dirty="0" err="1" smtClean="0">
                <a:latin typeface="Arial Rounded MT Bold" pitchFamily="34" charset="0"/>
              </a:rPr>
              <a:t>tentang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Perjalanan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Dinas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Dalam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Negeri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Bagi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Pejabat</a:t>
            </a:r>
            <a:r>
              <a:rPr lang="en-US" dirty="0" smtClean="0">
                <a:latin typeface="Arial Rounded MT Bold" pitchFamily="34" charset="0"/>
              </a:rPr>
              <a:t> Negara, </a:t>
            </a:r>
            <a:r>
              <a:rPr lang="en-US" dirty="0" err="1" smtClean="0">
                <a:latin typeface="Arial Rounded MT Bold" pitchFamily="34" charset="0"/>
              </a:rPr>
              <a:t>Pegawai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Negeri</a:t>
            </a:r>
            <a:r>
              <a:rPr lang="en-US" dirty="0" smtClean="0">
                <a:latin typeface="Arial Rounded MT Bold" pitchFamily="34" charset="0"/>
              </a:rPr>
              <a:t> &amp; </a:t>
            </a:r>
            <a:r>
              <a:rPr lang="en-US" dirty="0" err="1" smtClean="0">
                <a:latin typeface="Arial Rounded MT Bold" pitchFamily="34" charset="0"/>
              </a:rPr>
              <a:t>Pegawai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Tdk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Tetap</a:t>
            </a:r>
            <a:endParaRPr lang="en-US" dirty="0" smtClean="0">
              <a:latin typeface="Arial Rounded MT Bold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d-ID" dirty="0" smtClean="0">
                <a:latin typeface="Arial Rounded MT Bold" pitchFamily="34" charset="0"/>
              </a:rPr>
              <a:t>Keputusan Direktur Jenderal Penguatan Riset dan Pengembangan Kementerian Riset, Teknologi dan Perguruan Tinggi Nomor : 15/E/KPT/2016 tentang Penerima Penugasan Riset dan Pengabdian Masyarakat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d-ID" dirty="0" smtClean="0">
                <a:latin typeface="Arial Rounded MT Bold" pitchFamily="34" charset="0"/>
              </a:rPr>
              <a:t>Surat Perjanjian Penugasan Dalam Rangka Pelaksanaan Program Pengabdian Masyarakat Nomor : 0629/SP2H/LT/DRPM/II/2016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d-ID" dirty="0">
                <a:latin typeface="Arial Rounded MT Bold" pitchFamily="34" charset="0"/>
              </a:rPr>
              <a:t>Surat Perjanjian Penugasan Dalam Rangka Pelaksanaan Program Penelitian Nomor : </a:t>
            </a:r>
            <a:r>
              <a:rPr lang="id-ID" dirty="0" smtClean="0">
                <a:latin typeface="Arial Rounded MT Bold" pitchFamily="34" charset="0"/>
              </a:rPr>
              <a:t>079/SP2H/LT/DRPM/II/2016</a:t>
            </a:r>
            <a:endParaRPr lang="id-ID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51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609600"/>
            <a:ext cx="7924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PEMBERIAN DANA TALANGAN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524000"/>
            <a:ext cx="7924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d-ID" dirty="0" smtClean="0">
                <a:latin typeface="Arial Rounded MT Bold" panose="020F0704030504030204" pitchFamily="34" charset="0"/>
              </a:rPr>
              <a:t>Sebelum adanya pembayaran dana penelitian/pengabdian kepada masyarakat dilakukan oleh Direktorat Jenderal Penguatan Riset dan Pengembangan Kemenristekdikti, IPB menyediakan dana talangan bagi yang membutuhkan dengan maksimal 10% dari nilai Kontrak Penugasan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Pengajuan dana talangan dilakukan oleh peneliti/pelaksana kegiatan kepada LPPM dengan mengisi form yang disediakan oleh LPPM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Pengajuan dana talangan dilakukan oleh LPPM kepada Sekretaris Institut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Pembayaran dana talangan dilakukan dengan mekanisme transfer dari rekening LPPM ke rekening peneliti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Pengembalian dana talangan harus dilakukan maksimal seminggu setelah dana tahap I (70%) diterima oleh Pelaksana Kegiatan, atau dengan cara mengurangi dana yang akan diterima pada tahap I.</a:t>
            </a:r>
            <a:endParaRPr lang="id-ID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81000"/>
            <a:ext cx="5727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>
                <a:latin typeface="Arial Rounded MT Bold" panose="020F0704030504030204" pitchFamily="34" charset="0"/>
              </a:rPr>
              <a:t>CATATAN HASIL PEMERIKSAAN BPK</a:t>
            </a:r>
            <a:endParaRPr lang="id-ID" sz="24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1" y="990600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latin typeface="Arial Rounded MT Bold" panose="020F0704030504030204" pitchFamily="34" charset="0"/>
              </a:rPr>
              <a:t>Penggunaan Dana Tidak Dipertanggungjawabkan secara memadai :</a:t>
            </a:r>
          </a:p>
          <a:p>
            <a:endParaRPr lang="id-ID" dirty="0" smtClean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Bukti pembayaran/setoran pajak belum disampaikan ke Bendahara LPPM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Kwitansi belum dilampirkan Bon/Nota/Faktor Barang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Nilai Kwitansi tidak sesuai dengan nilai di nota/bon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Nilai Kwitansi tidak sesuai dengan daftar rekap penggunaan dana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Kelengkapan dokumen pendukung kegiatan rapat belum lengkap (daftar hadir dan undangan rapat)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Kwitansi belum ditanda tangan oleh penerima pembayaran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Pembayaran transport lokal diterima oleh 1 orang, bukan oleh masing-masing penerima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Tanda tangan penerima pembayaran tidak sesuai dengan tanda tangan pada kartu identitas/KTP</a:t>
            </a:r>
          </a:p>
          <a:p>
            <a:pPr marL="342900" indent="-342900">
              <a:buAutoNum type="arabicPeriod"/>
            </a:pPr>
            <a:endParaRPr lang="id-ID" dirty="0" smtClean="0"/>
          </a:p>
          <a:p>
            <a:r>
              <a:rPr lang="id-ID" dirty="0" smtClean="0">
                <a:latin typeface="Arial Rounded MT Bold" panose="020F0704030504030204" pitchFamily="34" charset="0"/>
              </a:rPr>
              <a:t>Pelaksana kegiatan tidak sesuai dengan Ketentuan:</a:t>
            </a:r>
            <a:endParaRPr lang="id-ID" dirty="0">
              <a:latin typeface="Arial Rounded MT Bold" panose="020F0704030504030204" pitchFamily="34" charset="0"/>
            </a:endParaRPr>
          </a:p>
          <a:p>
            <a:endParaRPr lang="id-ID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Anggota tim tidak tercantum dalam proposal tetapi diberikan honorarium sebagai anggota tim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Pengeluaran untuk dilaksanakan tahun berikutnya (pelatihan)</a:t>
            </a:r>
          </a:p>
          <a:p>
            <a:pPr marL="342900" indent="-342900">
              <a:buAutoNum type="arabicPeriod"/>
            </a:pPr>
            <a:r>
              <a:rPr lang="id-ID" dirty="0" smtClean="0">
                <a:latin typeface="Arial Rounded MT Bold" panose="020F0704030504030204" pitchFamily="34" charset="0"/>
              </a:rPr>
              <a:t>Adanya pembayaran honor lembur</a:t>
            </a:r>
            <a:endParaRPr lang="id-ID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61564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57200"/>
            <a:ext cx="8534400" cy="624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1735"/>
            <a:ext cx="2830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latin typeface="Arial Rounded MT Bold" panose="020F0704030504030204" pitchFamily="34" charset="0"/>
              </a:rPr>
              <a:t>Contoh Format Laporan</a:t>
            </a:r>
            <a:endParaRPr lang="id-ID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0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1667" y="308001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latin typeface="Arial Rounded MT Bold" panose="020F0704030504030204" pitchFamily="34" charset="0"/>
              </a:rPr>
              <a:t>Contoh Format Kwitansi</a:t>
            </a:r>
            <a:endParaRPr lang="id-ID" dirty="0">
              <a:latin typeface="Arial Rounded MT Bold" panose="020F07040305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67" y="677333"/>
            <a:ext cx="8475133" cy="602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84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186634" cy="428628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err="1" smtClean="0">
                <a:solidFill>
                  <a:srgbClr val="0000FF"/>
                </a:solidFill>
              </a:rPr>
              <a:t>Contoh</a:t>
            </a:r>
            <a:r>
              <a:rPr lang="en-US" sz="2400" dirty="0" smtClean="0">
                <a:solidFill>
                  <a:srgbClr val="0000FF"/>
                </a:solidFill>
              </a:rPr>
              <a:t> : </a:t>
            </a:r>
            <a:r>
              <a:rPr lang="en-US" sz="2400" dirty="0" err="1" smtClean="0">
                <a:solidFill>
                  <a:srgbClr val="0000FF"/>
                </a:solidFill>
              </a:rPr>
              <a:t>Surat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Setoran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Pajak</a:t>
            </a:r>
            <a:r>
              <a:rPr lang="en-US" sz="2400" dirty="0" smtClean="0">
                <a:solidFill>
                  <a:srgbClr val="0000FF"/>
                </a:solidFill>
              </a:rPr>
              <a:t> (SSP) </a:t>
            </a:r>
            <a:r>
              <a:rPr lang="en-US" sz="2400" dirty="0" err="1" smtClean="0">
                <a:solidFill>
                  <a:srgbClr val="0000FF"/>
                </a:solidFill>
              </a:rPr>
              <a:t>PPh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Pasal</a:t>
            </a:r>
            <a:r>
              <a:rPr lang="en-US" sz="2400" dirty="0" smtClean="0">
                <a:solidFill>
                  <a:srgbClr val="0000FF"/>
                </a:solidFill>
              </a:rPr>
              <a:t> 21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1435100" y="850900"/>
          <a:ext cx="6065858" cy="5792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Worksheet" r:id="rId4" imgW="7210543" imgH="8944020" progId="Excel.Sheet.12">
                  <p:embed/>
                </p:oleObj>
              </mc:Choice>
              <mc:Fallback>
                <p:oleObj name="Worksheet" r:id="rId4" imgW="7210543" imgH="894402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850900"/>
                        <a:ext cx="6065858" cy="57928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165245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514" name="Object 2"/>
          <p:cNvGraphicFramePr>
            <a:graphicFrameLocks noChangeAspect="1"/>
          </p:cNvGraphicFramePr>
          <p:nvPr/>
        </p:nvGraphicFramePr>
        <p:xfrm>
          <a:off x="571472" y="1500174"/>
          <a:ext cx="8072494" cy="3714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Worksheet" r:id="rId4" imgW="6603459" imgH="2459568" progId="Excel.Sheet.12">
                  <p:embed/>
                </p:oleObj>
              </mc:Choice>
              <mc:Fallback>
                <p:oleObj name="Worksheet" r:id="rId4" imgW="6603459" imgH="2459568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500174"/>
                        <a:ext cx="8072494" cy="3714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001056" cy="571504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400" b="1" dirty="0" err="1" smtClean="0">
                <a:solidFill>
                  <a:schemeClr val="bg1"/>
                </a:solidFill>
              </a:rPr>
              <a:t>Contoh</a:t>
            </a:r>
            <a:r>
              <a:rPr lang="en-US" sz="2400" b="1" dirty="0" smtClean="0">
                <a:solidFill>
                  <a:schemeClr val="bg1"/>
                </a:solidFill>
              </a:rPr>
              <a:t> : </a:t>
            </a:r>
            <a:r>
              <a:rPr lang="en-US" sz="2400" b="1" dirty="0" err="1" smtClean="0">
                <a:solidFill>
                  <a:schemeClr val="bg1"/>
                </a:solidFill>
              </a:rPr>
              <a:t>Lampiran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Bukti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Pungut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/>
          <a:srcRect l="6054" t="19726" r="56592" b="69532"/>
          <a:stretch>
            <a:fillRect/>
          </a:stretch>
        </p:blipFill>
        <p:spPr bwMode="auto">
          <a:xfrm>
            <a:off x="548640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888040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2132856"/>
            <a:ext cx="49439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6000" dirty="0" smtClean="0">
                <a:latin typeface="Arial Rounded MT Bold" panose="020F070403050403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02879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5105400" cy="3276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dirty="0" err="1" smtClean="0"/>
              <a:t>Penyederhanaan</a:t>
            </a:r>
            <a:r>
              <a:rPr lang="en-US" sz="1800" dirty="0" smtClean="0"/>
              <a:t> </a:t>
            </a:r>
            <a:r>
              <a:rPr lang="en-US" sz="1800" dirty="0" err="1" smtClean="0"/>
              <a:t>laporan</a:t>
            </a:r>
            <a:r>
              <a:rPr lang="en-US" sz="1800" dirty="0" smtClean="0"/>
              <a:t> </a:t>
            </a:r>
            <a:r>
              <a:rPr lang="en-US" sz="1800" dirty="0" err="1" smtClean="0"/>
              <a:t>keuangan</a:t>
            </a:r>
            <a:r>
              <a:rPr lang="en-US" sz="1800" dirty="0" smtClean="0"/>
              <a:t> </a:t>
            </a:r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PM</a:t>
            </a:r>
            <a:r>
              <a:rPr lang="en-US" sz="1800" dirty="0"/>
              <a:t> </a:t>
            </a:r>
            <a:r>
              <a:rPr lang="en-US" sz="1800" dirty="0" err="1" smtClean="0"/>
              <a:t>menjadi</a:t>
            </a:r>
            <a:r>
              <a:rPr lang="en-US" sz="1800" dirty="0" smtClean="0"/>
              <a:t> </a:t>
            </a:r>
            <a:r>
              <a:rPr lang="en-US" sz="1800" dirty="0" err="1" smtClean="0"/>
              <a:t>berbasis</a:t>
            </a:r>
            <a:r>
              <a:rPr lang="en-US" sz="1800" dirty="0" smtClean="0"/>
              <a:t> </a:t>
            </a:r>
            <a:r>
              <a:rPr lang="en-US" sz="1800" i="1" dirty="0" smtClean="0"/>
              <a:t>output</a:t>
            </a:r>
            <a:r>
              <a:rPr lang="en-US" sz="1800" dirty="0" smtClean="0"/>
              <a:t> </a:t>
            </a:r>
            <a:r>
              <a:rPr lang="en-US" sz="1800" dirty="0" err="1" smtClean="0"/>
              <a:t>bukan</a:t>
            </a:r>
            <a:r>
              <a:rPr lang="en-US" sz="1800" dirty="0" smtClean="0"/>
              <a:t> </a:t>
            </a:r>
            <a:r>
              <a:rPr lang="en-US" sz="1800" dirty="0" err="1" smtClean="0"/>
              <a:t>berbasis</a:t>
            </a:r>
            <a:r>
              <a:rPr lang="en-US" sz="1800" dirty="0" smtClean="0"/>
              <a:t> proses </a:t>
            </a:r>
            <a:r>
              <a:rPr lang="en-US" sz="1800" dirty="0" err="1" smtClean="0"/>
              <a:t>kegiatan</a:t>
            </a:r>
            <a:endParaRPr lang="en-US" sz="1800" dirty="0" smtClean="0"/>
          </a:p>
          <a:p>
            <a:pPr>
              <a:spcAft>
                <a:spcPts val="600"/>
              </a:spcAft>
            </a:pPr>
            <a:r>
              <a:rPr lang="en-US" sz="1800" dirty="0" err="1" smtClean="0"/>
              <a:t>Ketentuan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diharapkan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dirumuskan</a:t>
            </a:r>
            <a:r>
              <a:rPr lang="en-US" sz="1800" dirty="0" smtClean="0"/>
              <a:t>/</a:t>
            </a:r>
            <a:r>
              <a:rPr lang="en-US" sz="1800" dirty="0" err="1" smtClean="0"/>
              <a:t>dicantumkan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Peraturan</a:t>
            </a:r>
            <a:r>
              <a:rPr lang="en-US" sz="1800" dirty="0" smtClean="0"/>
              <a:t> </a:t>
            </a:r>
            <a:r>
              <a:rPr lang="en-US" sz="1800" dirty="0" err="1" smtClean="0"/>
              <a:t>Menteri</a:t>
            </a:r>
            <a:r>
              <a:rPr lang="en-US" sz="1800" dirty="0" smtClean="0"/>
              <a:t> </a:t>
            </a:r>
            <a:r>
              <a:rPr lang="en-US" sz="1800" dirty="0" err="1" smtClean="0"/>
              <a:t>Keuangan</a:t>
            </a:r>
            <a:endParaRPr lang="en-US" sz="1800" dirty="0" smtClean="0"/>
          </a:p>
          <a:p>
            <a:pPr>
              <a:spcAft>
                <a:spcPts val="600"/>
              </a:spcAft>
            </a:pPr>
            <a:r>
              <a:rPr lang="en-US" sz="1800" dirty="0" err="1" smtClean="0"/>
              <a:t>Diperkirakan</a:t>
            </a:r>
            <a:r>
              <a:rPr lang="en-US" sz="1800" dirty="0" smtClean="0"/>
              <a:t> </a:t>
            </a:r>
            <a:r>
              <a:rPr lang="en-US" sz="1800" dirty="0" err="1" smtClean="0"/>
              <a:t>ketentuan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berlaku</a:t>
            </a:r>
            <a:r>
              <a:rPr lang="en-US" sz="1800" dirty="0" smtClean="0"/>
              <a:t> </a:t>
            </a:r>
            <a:r>
              <a:rPr lang="en-US" sz="1800" dirty="0" err="1" smtClean="0"/>
              <a:t>efektif</a:t>
            </a:r>
            <a:r>
              <a:rPr lang="en-US" sz="1800" dirty="0" smtClean="0"/>
              <a:t> </a:t>
            </a:r>
            <a:r>
              <a:rPr lang="en-US" sz="1800" dirty="0" err="1" smtClean="0"/>
              <a:t>mulai</a:t>
            </a:r>
            <a:r>
              <a:rPr lang="en-US" sz="1800" dirty="0" smtClean="0"/>
              <a:t> </a:t>
            </a:r>
            <a:r>
              <a:rPr lang="en-US" sz="1800" dirty="0" err="1" smtClean="0"/>
              <a:t>tahun</a:t>
            </a:r>
            <a:r>
              <a:rPr lang="en-US" sz="1800" dirty="0" smtClean="0"/>
              <a:t>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61978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RENCANA KEBIJAKAN</a:t>
            </a:r>
            <a:endParaRPr lang="en-US" sz="2800" dirty="0">
              <a:latin typeface="Arial Rounded MT 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029200"/>
            <a:ext cx="7467600" cy="990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tahun</a:t>
            </a:r>
            <a:r>
              <a:rPr lang="en-US" sz="1800" dirty="0" smtClean="0"/>
              <a:t> 2016, IPB </a:t>
            </a:r>
            <a:r>
              <a:rPr lang="en-US" sz="1800" dirty="0" err="1" smtClean="0"/>
              <a:t>menerbitkan</a:t>
            </a:r>
            <a:r>
              <a:rPr lang="en-US" sz="1800" dirty="0" smtClean="0"/>
              <a:t> </a:t>
            </a:r>
            <a:r>
              <a:rPr lang="en-US" sz="1800" dirty="0" err="1" smtClean="0"/>
              <a:t>peraturan</a:t>
            </a:r>
            <a:r>
              <a:rPr lang="en-US" sz="1800" dirty="0" smtClean="0"/>
              <a:t> </a:t>
            </a:r>
            <a:r>
              <a:rPr lang="en-US" sz="1800" dirty="0" err="1" smtClean="0"/>
              <a:t>Rektor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Pelaporan</a:t>
            </a:r>
            <a:r>
              <a:rPr lang="en-US" sz="1800" dirty="0" smtClean="0"/>
              <a:t> </a:t>
            </a:r>
            <a:r>
              <a:rPr lang="en-US" sz="1800" dirty="0" err="1" smtClean="0"/>
              <a:t>Keuangan</a:t>
            </a:r>
            <a:r>
              <a:rPr lang="en-US" sz="1800" dirty="0" smtClean="0"/>
              <a:t> </a:t>
            </a:r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semangat</a:t>
            </a:r>
            <a:r>
              <a:rPr lang="en-US" sz="1800" dirty="0" smtClean="0"/>
              <a:t> </a:t>
            </a:r>
            <a:r>
              <a:rPr lang="en-US" sz="1800" dirty="0" err="1" smtClean="0"/>
              <a:t>penyederhanaan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mungkin</a:t>
            </a:r>
            <a:r>
              <a:rPr lang="en-US" sz="1800" dirty="0" smtClean="0"/>
              <a:t> </a:t>
            </a:r>
            <a:r>
              <a:rPr lang="en-US" sz="1800" dirty="0" err="1" smtClean="0"/>
              <a:t>dilakukan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kondisi</a:t>
            </a:r>
            <a:r>
              <a:rPr lang="en-US" sz="1800" dirty="0" smtClean="0"/>
              <a:t> </a:t>
            </a:r>
            <a:r>
              <a:rPr lang="en-US" sz="1800" dirty="0" err="1" smtClean="0"/>
              <a:t>sekarang</a:t>
            </a:r>
            <a:r>
              <a:rPr lang="en-US" sz="1800" dirty="0" smtClean="0"/>
              <a:t>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715000" y="1219200"/>
            <a:ext cx="762000" cy="31242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/>
        </p:nvSpPr>
        <p:spPr>
          <a:xfrm>
            <a:off x="6629400" y="2042636"/>
            <a:ext cx="1600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d-ID" dirty="0" smtClean="0"/>
              <a:t>Usulan Permintaan ke Kementerian Terkait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6270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89188" y="6141352"/>
            <a:ext cx="1492005" cy="64807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Rounded Rectangle 27"/>
          <p:cNvSpPr/>
          <p:nvPr/>
        </p:nvSpPr>
        <p:spPr>
          <a:xfrm>
            <a:off x="4864224" y="6165693"/>
            <a:ext cx="964604" cy="62412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Rounded Rectangle 28"/>
          <p:cNvSpPr/>
          <p:nvPr/>
        </p:nvSpPr>
        <p:spPr>
          <a:xfrm>
            <a:off x="1676822" y="6149279"/>
            <a:ext cx="1492005" cy="64807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Rounded Rectangle 29"/>
          <p:cNvSpPr/>
          <p:nvPr/>
        </p:nvSpPr>
        <p:spPr>
          <a:xfrm>
            <a:off x="3260998" y="6146643"/>
            <a:ext cx="1492005" cy="64807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Rounded Rectangle 30"/>
          <p:cNvSpPr/>
          <p:nvPr/>
        </p:nvSpPr>
        <p:spPr>
          <a:xfrm>
            <a:off x="5926461" y="6165693"/>
            <a:ext cx="964604" cy="62412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Rounded Rectangle 31"/>
          <p:cNvSpPr/>
          <p:nvPr/>
        </p:nvSpPr>
        <p:spPr>
          <a:xfrm>
            <a:off x="6981106" y="6165693"/>
            <a:ext cx="964604" cy="62412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3" name="Rounded Rectangle 32"/>
          <p:cNvSpPr/>
          <p:nvPr/>
        </p:nvSpPr>
        <p:spPr>
          <a:xfrm>
            <a:off x="8052842" y="6165693"/>
            <a:ext cx="964604" cy="62412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401408953"/>
              </p:ext>
            </p:extLst>
          </p:nvPr>
        </p:nvGraphicFramePr>
        <p:xfrm>
          <a:off x="228600" y="457200"/>
          <a:ext cx="83820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8600" y="1447800"/>
            <a:ext cx="8382000" cy="2031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r" fontAlgn="b">
              <a:defRPr/>
            </a:pPr>
            <a:r>
              <a:rPr lang="id-ID" dirty="0" smtClean="0">
                <a:latin typeface="Arial Rounded MT Bold" pitchFamily="34" charset="0"/>
              </a:rPr>
              <a:t>“</a:t>
            </a:r>
            <a:r>
              <a:rPr lang="id-ID" b="1" dirty="0">
                <a:latin typeface="Arial Rounded MT Bold" pitchFamily="34" charset="0"/>
              </a:rPr>
              <a:t>kekayaan </a:t>
            </a:r>
            <a:r>
              <a:rPr lang="id-ID" dirty="0">
                <a:latin typeface="Arial Rounded MT Bold" pitchFamily="34" charset="0"/>
              </a:rPr>
              <a:t>yang diperoleh dengan menggunakan fasilitas yang diberikan pemerintah</a:t>
            </a:r>
            <a:r>
              <a:rPr lang="id-ID" dirty="0" smtClean="0">
                <a:latin typeface="Arial Rounded MT Bold" pitchFamily="34" charset="0"/>
              </a:rPr>
              <a:t>” (</a:t>
            </a:r>
            <a:r>
              <a:rPr lang="id-ID" dirty="0">
                <a:latin typeface="Arial Rounded MT Bold" pitchFamily="34" charset="0"/>
              </a:rPr>
              <a:t>Pasal 2 butir i, UU 17/2003)</a:t>
            </a:r>
            <a:endParaRPr lang="en-US" dirty="0">
              <a:latin typeface="Arial Rounded MT Bold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id-ID" b="1" dirty="0">
              <a:latin typeface="Arial Rounded MT Bold" pitchFamily="34" charset="0"/>
            </a:endParaRPr>
          </a:p>
          <a:p>
            <a:pPr marL="185738">
              <a:buFont typeface="Arial" pitchFamily="34" charset="0"/>
              <a:buNone/>
              <a:defRPr/>
            </a:pPr>
            <a:r>
              <a:rPr lang="en-US" dirty="0">
                <a:latin typeface="Arial Rounded MT Bold" pitchFamily="34" charset="0"/>
                <a:cs typeface="Arial" charset="0"/>
              </a:rPr>
              <a:t>“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kekayaan</a:t>
            </a:r>
            <a:r>
              <a:rPr lang="en-US" dirty="0">
                <a:latin typeface="Arial Rounded MT Bold" pitchFamily="34" charset="0"/>
                <a:cs typeface="Arial" charset="0"/>
              </a:rPr>
              <a:t> </a:t>
            </a:r>
            <a:r>
              <a:rPr lang="en-US" dirty="0" err="1">
                <a:latin typeface="Arial Rounded MT Bold" pitchFamily="34" charset="0"/>
                <a:cs typeface="Arial" charset="0"/>
              </a:rPr>
              <a:t>tersebut</a:t>
            </a:r>
            <a:r>
              <a:rPr lang="en-US" b="1" dirty="0">
                <a:latin typeface="Arial Rounded MT Bold" pitchFamily="34" charset="0"/>
                <a:cs typeface="Arial" charset="0"/>
              </a:rPr>
              <a:t> </a:t>
            </a:r>
            <a:r>
              <a:rPr lang="en-US" dirty="0" err="1">
                <a:latin typeface="Arial Rounded MT Bold" pitchFamily="34" charset="0"/>
                <a:cs typeface="Arial" charset="0"/>
              </a:rPr>
              <a:t>meliputi</a:t>
            </a:r>
            <a:r>
              <a:rPr lang="en-US" dirty="0">
                <a:latin typeface="Arial Rounded MT Bold" pitchFamily="34" charset="0"/>
                <a:cs typeface="Arial" charset="0"/>
              </a:rPr>
              <a:t> </a:t>
            </a:r>
            <a:r>
              <a:rPr lang="en-US" dirty="0" err="1">
                <a:latin typeface="Arial Rounded MT Bold" pitchFamily="34" charset="0"/>
                <a:cs typeface="Arial" charset="0"/>
              </a:rPr>
              <a:t>kekayaan</a:t>
            </a:r>
            <a:r>
              <a:rPr lang="en-US" dirty="0">
                <a:latin typeface="Arial Rounded MT Bold" pitchFamily="34" charset="0"/>
                <a:cs typeface="Arial" charset="0"/>
              </a:rPr>
              <a:t> yang </a:t>
            </a:r>
            <a:r>
              <a:rPr lang="en-US" dirty="0" err="1">
                <a:latin typeface="Arial Rounded MT Bold" pitchFamily="34" charset="0"/>
                <a:cs typeface="Arial" charset="0"/>
              </a:rPr>
              <a:t>dikelola</a:t>
            </a:r>
            <a:r>
              <a:rPr lang="en-US" dirty="0">
                <a:latin typeface="Arial Rounded MT Bold" pitchFamily="34" charset="0"/>
                <a:cs typeface="Arial" charset="0"/>
              </a:rPr>
              <a:t> </a:t>
            </a:r>
            <a:r>
              <a:rPr lang="en-US" dirty="0" err="1">
                <a:latin typeface="Arial Rounded MT Bold" pitchFamily="34" charset="0"/>
                <a:cs typeface="Arial" charset="0"/>
              </a:rPr>
              <a:t>oleh</a:t>
            </a:r>
            <a:r>
              <a:rPr lang="en-US" dirty="0">
                <a:latin typeface="Arial Rounded MT Bold" pitchFamily="34" charset="0"/>
                <a:cs typeface="Arial" charset="0"/>
              </a:rPr>
              <a:t> orang </a:t>
            </a:r>
            <a:r>
              <a:rPr lang="en-US" dirty="0" err="1">
                <a:latin typeface="Arial Rounded MT Bold" pitchFamily="34" charset="0"/>
                <a:cs typeface="Arial" charset="0"/>
              </a:rPr>
              <a:t>atau</a:t>
            </a:r>
            <a:r>
              <a:rPr lang="en-US" dirty="0">
                <a:latin typeface="Arial Rounded MT Bold" pitchFamily="34" charset="0"/>
                <a:cs typeface="Arial" charset="0"/>
              </a:rPr>
              <a:t> </a:t>
            </a:r>
            <a:r>
              <a:rPr lang="en-US" b="1" u="sng" dirty="0" err="1">
                <a:latin typeface="Arial Rounded MT Bold" pitchFamily="34" charset="0"/>
                <a:cs typeface="Arial" charset="0"/>
              </a:rPr>
              <a:t>badan</a:t>
            </a:r>
            <a:r>
              <a:rPr lang="en-US" b="1" u="sng" dirty="0">
                <a:latin typeface="Arial Rounded MT Bold" pitchFamily="34" charset="0"/>
                <a:cs typeface="Arial" charset="0"/>
              </a:rPr>
              <a:t> lain </a:t>
            </a:r>
            <a:r>
              <a:rPr lang="en-US" b="1" u="sng" dirty="0" err="1">
                <a:latin typeface="Arial Rounded MT Bold" pitchFamily="34" charset="0"/>
                <a:cs typeface="Arial" charset="0"/>
              </a:rPr>
              <a:t>berdasarkan</a:t>
            </a:r>
            <a:r>
              <a:rPr lang="en-US" b="1" u="sng" dirty="0">
                <a:latin typeface="Arial Rounded MT Bold" pitchFamily="34" charset="0"/>
                <a:cs typeface="Arial" charset="0"/>
              </a:rPr>
              <a:t> </a:t>
            </a:r>
            <a:r>
              <a:rPr lang="en-US" b="1" u="sng" dirty="0" err="1">
                <a:latin typeface="Arial Rounded MT Bold" pitchFamily="34" charset="0"/>
                <a:cs typeface="Arial" charset="0"/>
              </a:rPr>
              <a:t>kebijakan</a:t>
            </a:r>
            <a:r>
              <a:rPr lang="en-US" b="1" u="sng" dirty="0">
                <a:latin typeface="Arial Rounded MT Bold" pitchFamily="34" charset="0"/>
                <a:cs typeface="Arial" charset="0"/>
              </a:rPr>
              <a:t> </a:t>
            </a:r>
            <a:r>
              <a:rPr lang="en-US" b="1" u="sng" dirty="0" err="1">
                <a:latin typeface="Arial Rounded MT Bold" pitchFamily="34" charset="0"/>
                <a:cs typeface="Arial" charset="0"/>
              </a:rPr>
              <a:t>pemerintah</a:t>
            </a:r>
            <a:r>
              <a:rPr lang="en-US" b="1" dirty="0">
                <a:latin typeface="Arial Rounded MT Bold" pitchFamily="34" charset="0"/>
                <a:cs typeface="Arial" charset="0"/>
              </a:rPr>
              <a:t>, </a:t>
            </a:r>
            <a:r>
              <a:rPr lang="en-US" b="1" u="sng" dirty="0" err="1">
                <a:latin typeface="Arial Rounded MT Bold" pitchFamily="34" charset="0"/>
                <a:cs typeface="Arial" charset="0"/>
              </a:rPr>
              <a:t>yayasan-yayasan</a:t>
            </a:r>
            <a:r>
              <a:rPr lang="en-US" b="1" dirty="0">
                <a:latin typeface="Arial Rounded MT Bold" pitchFamily="34" charset="0"/>
                <a:cs typeface="Arial" charset="0"/>
              </a:rPr>
              <a:t> di 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lingkungan</a:t>
            </a:r>
            <a:r>
              <a:rPr lang="en-US" b="1" dirty="0">
                <a:latin typeface="Arial Rounded MT Bold" pitchFamily="34" charset="0"/>
                <a:cs typeface="Arial" charset="0"/>
              </a:rPr>
              <a:t> 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kementerian</a:t>
            </a:r>
            <a:r>
              <a:rPr lang="en-US" b="1" dirty="0">
                <a:latin typeface="Arial Rounded MT Bold" pitchFamily="34" charset="0"/>
                <a:cs typeface="Arial" charset="0"/>
              </a:rPr>
              <a:t> 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negara</a:t>
            </a:r>
            <a:r>
              <a:rPr lang="en-US" b="1" dirty="0">
                <a:latin typeface="Arial Rounded MT Bold" pitchFamily="34" charset="0"/>
                <a:cs typeface="Arial" charset="0"/>
              </a:rPr>
              <a:t>/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lembaga</a:t>
            </a:r>
            <a:r>
              <a:rPr lang="en-US" b="1" dirty="0">
                <a:latin typeface="Arial Rounded MT Bold" pitchFamily="34" charset="0"/>
                <a:cs typeface="Arial" charset="0"/>
              </a:rPr>
              <a:t>, 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atau</a:t>
            </a:r>
            <a:r>
              <a:rPr lang="en-US" b="1" dirty="0">
                <a:latin typeface="Arial Rounded MT Bold" pitchFamily="34" charset="0"/>
                <a:cs typeface="Arial" charset="0"/>
              </a:rPr>
              <a:t> 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perusahaan</a:t>
            </a:r>
            <a:r>
              <a:rPr lang="en-US" b="1" dirty="0">
                <a:latin typeface="Arial Rounded MT Bold" pitchFamily="34" charset="0"/>
                <a:cs typeface="Arial" charset="0"/>
              </a:rPr>
              <a:t> 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negara</a:t>
            </a:r>
            <a:r>
              <a:rPr lang="en-US" b="1" dirty="0">
                <a:latin typeface="Arial Rounded MT Bold" pitchFamily="34" charset="0"/>
                <a:cs typeface="Arial" charset="0"/>
              </a:rPr>
              <a:t>/</a:t>
            </a:r>
            <a:r>
              <a:rPr lang="en-US" b="1" dirty="0" err="1">
                <a:latin typeface="Arial Rounded MT Bold" pitchFamily="34" charset="0"/>
                <a:cs typeface="Arial" charset="0"/>
              </a:rPr>
              <a:t>daerah</a:t>
            </a:r>
            <a:r>
              <a:rPr lang="en-US" b="1" dirty="0">
                <a:latin typeface="Arial Rounded MT Bold" pitchFamily="34" charset="0"/>
                <a:cs typeface="Arial" charset="0"/>
              </a:rPr>
              <a:t>.” </a:t>
            </a:r>
            <a:r>
              <a:rPr lang="en-US" sz="1400" dirty="0" smtClean="0">
                <a:latin typeface="Arial Rounded MT Bold" pitchFamily="34" charset="0"/>
                <a:cs typeface="Arial" charset="0"/>
              </a:rPr>
              <a:t>(</a:t>
            </a:r>
            <a:r>
              <a:rPr lang="en-US" sz="1400" dirty="0" err="1">
                <a:latin typeface="Arial Rounded MT Bold" pitchFamily="34" charset="0"/>
                <a:cs typeface="Arial" charset="0"/>
              </a:rPr>
              <a:t>Penjelasan</a:t>
            </a:r>
            <a:r>
              <a:rPr lang="en-US" sz="14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400" dirty="0" err="1">
                <a:latin typeface="Arial Rounded MT Bold" pitchFamily="34" charset="0"/>
                <a:cs typeface="Arial" charset="0"/>
              </a:rPr>
              <a:t>Pasal</a:t>
            </a:r>
            <a:r>
              <a:rPr lang="en-US" sz="1400" dirty="0">
                <a:latin typeface="Arial Rounded MT Bold" pitchFamily="34" charset="0"/>
                <a:cs typeface="Arial" charset="0"/>
              </a:rPr>
              <a:t> 2 </a:t>
            </a:r>
            <a:r>
              <a:rPr lang="en-US" sz="1400" dirty="0" err="1">
                <a:latin typeface="Arial Rounded MT Bold" pitchFamily="34" charset="0"/>
                <a:cs typeface="Arial" charset="0"/>
              </a:rPr>
              <a:t>butir</a:t>
            </a:r>
            <a:r>
              <a:rPr lang="en-US" sz="14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400" dirty="0" err="1">
                <a:latin typeface="Arial Rounded MT Bold" pitchFamily="34" charset="0"/>
                <a:cs typeface="Arial" charset="0"/>
              </a:rPr>
              <a:t>i</a:t>
            </a:r>
            <a:r>
              <a:rPr lang="en-US" sz="1400" dirty="0">
                <a:latin typeface="Arial Rounded MT Bold" pitchFamily="34" charset="0"/>
                <a:cs typeface="Arial" charset="0"/>
              </a:rPr>
              <a:t>, UU 17/2003</a:t>
            </a:r>
            <a:r>
              <a:rPr lang="en-US" sz="1400" dirty="0" smtClean="0">
                <a:latin typeface="Arial Rounded MT Bold" pitchFamily="34" charset="0"/>
                <a:cs typeface="Arial" charset="0"/>
              </a:rPr>
              <a:t>)</a:t>
            </a:r>
            <a:endParaRPr lang="fi-FI" sz="1400" dirty="0">
              <a:latin typeface="Arial Rounded MT Bold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8600" y="4864894"/>
            <a:ext cx="8382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indent="12700"/>
            <a:r>
              <a:rPr lang="en-US" dirty="0" err="1" smtClean="0">
                <a:latin typeface="Arial Rounded MT Bold" panose="020F0704030504030204" pitchFamily="34" charset="0"/>
              </a:rPr>
              <a:t>Setiap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</a:rPr>
              <a:t>orang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/</a:t>
            </a:r>
            <a:r>
              <a:rPr lang="en-US" dirty="0" err="1">
                <a:latin typeface="Arial Rounded MT Bold" panose="020F0704030504030204" pitchFamily="34" charset="0"/>
              </a:rPr>
              <a:t>atau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badan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menguasai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b="1" i="1" dirty="0" err="1">
                <a:latin typeface="Arial Rounded MT Bold" panose="020F0704030504030204" pitchFamily="34" charset="0"/>
              </a:rPr>
              <a:t>dokumen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>
                <a:latin typeface="Arial Rounded MT Bold" panose="020F0704030504030204" pitchFamily="34" charset="0"/>
              </a:rPr>
              <a:t>berkaitan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dengan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b="1" i="1" dirty="0" err="1">
                <a:latin typeface="Arial Rounded MT Bold" panose="020F0704030504030204" pitchFamily="34" charset="0"/>
              </a:rPr>
              <a:t>perbendaharaan</a:t>
            </a:r>
            <a:r>
              <a:rPr lang="id-ID" b="1" i="1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negara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wajib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menatausahakan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memelihara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dokumen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tsb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dengan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baik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sesuai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peraturan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perundang-undangan</a:t>
            </a:r>
            <a:r>
              <a:rPr lang="en-US" dirty="0">
                <a:latin typeface="Arial Rounded MT Bold" panose="020F0704030504030204" pitchFamily="34" charset="0"/>
              </a:rPr>
              <a:t> yang </a:t>
            </a:r>
            <a:r>
              <a:rPr lang="en-US" dirty="0" err="1" smtClean="0">
                <a:latin typeface="Arial Rounded MT Bold" panose="020F0704030504030204" pitchFamily="34" charset="0"/>
              </a:rPr>
              <a:t>berlaku</a:t>
            </a:r>
            <a:r>
              <a:rPr lang="id-ID" dirty="0">
                <a:latin typeface="Arial Rounded MT Bold" panose="020F0704030504030204" pitchFamily="34" charset="0"/>
              </a:rPr>
              <a:t> </a:t>
            </a:r>
            <a:r>
              <a:rPr lang="id-ID" dirty="0" smtClean="0">
                <a:latin typeface="Arial Rounded MT Bold" panose="020F0704030504030204" pitchFamily="34" charset="0"/>
              </a:rPr>
              <a:t>(UU 1/2004 pasal 52)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3962400"/>
            <a:ext cx="8382000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Arial Rounded MT Bold" panose="020F0704030504030204" pitchFamily="34" charset="0"/>
              </a:rPr>
              <a:t>KEUANGAN NEGARA WAJIB DIPERTANGGUNGJAWABKAN PENGGUNAANNYA</a:t>
            </a:r>
            <a:endParaRPr lang="id-ID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8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57200" y="1371600"/>
            <a:ext cx="8153400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d-ID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Pe</a:t>
            </a:r>
            <a:r>
              <a:rPr kumimoji="0" lang="en-U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laksana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Kegiatan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selanjutnya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disingkat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K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adalah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dosen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tenaga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kependidikan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mahasiswa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diberi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tugas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secara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tertulis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bentuk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Surat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Keputusan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PJPA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atau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Surat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Tugas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KPJPA/PPP/PPU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untuk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melaksanakan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kegiatan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tertentu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baik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Dana APBN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maupun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Dana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Masyarakat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0" y="3429000"/>
            <a:ext cx="20574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DOSEN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4419600"/>
            <a:ext cx="3505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PELAKSANA KEGIATAN PENELITIAN/PM</a:t>
            </a:r>
            <a:endParaRPr lang="en-US" sz="2000" dirty="0"/>
          </a:p>
        </p:txBody>
      </p:sp>
      <p:sp>
        <p:nvSpPr>
          <p:cNvPr id="8" name="Down Arrow 7"/>
          <p:cNvSpPr/>
          <p:nvPr/>
        </p:nvSpPr>
        <p:spPr>
          <a:xfrm>
            <a:off x="4114800" y="3886200"/>
            <a:ext cx="762000" cy="45720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3048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PENUNJUKKAN DOSEN SEBAGAI PELAKSANA KEGIATAN</a:t>
            </a:r>
            <a:endParaRPr lang="en-US" sz="2800" dirty="0">
              <a:latin typeface="Arial Rounded MT Bold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114800" y="2895600"/>
            <a:ext cx="762000" cy="45720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114800" y="5181600"/>
            <a:ext cx="762000" cy="45720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Multidocument 11"/>
          <p:cNvSpPr/>
          <p:nvPr/>
        </p:nvSpPr>
        <p:spPr>
          <a:xfrm>
            <a:off x="3505200" y="5715000"/>
            <a:ext cx="2057400" cy="914400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Pembuatan Komitmen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2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xfrm>
            <a:off x="280986" y="76200"/>
            <a:ext cx="8405814" cy="1028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id-ID" sz="2800" b="1" i="0" u="none" strike="noStrike" cap="none" baseline="0" dirty="0" smtClean="0">
                <a:solidFill>
                  <a:schemeClr val="tx1"/>
                </a:solidFill>
                <a:latin typeface="Arial Rounded MT Bold" panose="020F0704030504030204" pitchFamily="34" charset="0"/>
                <a:ea typeface="Arial"/>
                <a:cs typeface="Arial"/>
                <a:sym typeface="Arial"/>
              </a:rPr>
              <a:t>PELAKSANAAN ANGGARAN </a:t>
            </a:r>
            <a:br>
              <a:rPr lang="id-ID" sz="2800" b="1" i="0" u="none" strike="noStrike" cap="none" baseline="0" dirty="0" smtClean="0">
                <a:solidFill>
                  <a:schemeClr val="tx1"/>
                </a:solidFill>
                <a:latin typeface="Arial Rounded MT Bold" panose="020F0704030504030204" pitchFamily="34" charset="0"/>
                <a:ea typeface="Arial"/>
                <a:cs typeface="Arial"/>
                <a:sym typeface="Arial"/>
              </a:rPr>
            </a:br>
            <a:r>
              <a:rPr lang="id-ID" sz="2800" b="1" i="0" u="none" strike="noStrike" cap="none" baseline="0" dirty="0" smtClean="0">
                <a:solidFill>
                  <a:schemeClr val="tx1"/>
                </a:solidFill>
                <a:latin typeface="Arial Rounded MT Bold" panose="020F0704030504030204" pitchFamily="34" charset="0"/>
                <a:ea typeface="Arial"/>
                <a:cs typeface="Arial"/>
                <a:sym typeface="Arial"/>
              </a:rPr>
              <a:t>BELANJA</a:t>
            </a:r>
            <a:r>
              <a:rPr lang="id-ID" sz="2800" b="1" i="0" u="none" strike="noStrike" cap="none" dirty="0" smtClean="0">
                <a:solidFill>
                  <a:schemeClr val="tx1"/>
                </a:solidFill>
                <a:latin typeface="Arial Rounded MT Bold" panose="020F0704030504030204" pitchFamily="34" charset="0"/>
                <a:ea typeface="Arial"/>
                <a:cs typeface="Arial"/>
                <a:sym typeface="Arial"/>
              </a:rPr>
              <a:t> PENELITIAN &amp; PM</a:t>
            </a:r>
            <a:endParaRPr lang="en-US" sz="2800" b="1" i="0" u="none" strike="noStrike" cap="none" baseline="0" dirty="0">
              <a:solidFill>
                <a:schemeClr val="tx1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987" y="1104899"/>
            <a:ext cx="8405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1400" dirty="0">
                <a:latin typeface="Arial Rounded MT Bold" panose="020F0704030504030204" pitchFamily="34" charset="0"/>
              </a:rPr>
              <a:t>P</a:t>
            </a:r>
            <a:r>
              <a:rPr lang="en-US" sz="1400" dirty="0" err="1">
                <a:latin typeface="Arial Rounded MT Bold" panose="020F0704030504030204" pitchFamily="34" charset="0"/>
              </a:rPr>
              <a:t>elaksanaan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kegiatan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dan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id-ID" sz="1400" dirty="0">
                <a:latin typeface="Arial Rounded MT Bold" panose="020F0704030504030204" pitchFamily="34" charset="0"/>
              </a:rPr>
              <a:t>penggunaan anggaran </a:t>
            </a:r>
            <a:r>
              <a:rPr lang="id-ID" sz="1400" dirty="0" smtClean="0">
                <a:latin typeface="Arial Rounded MT Bold" panose="020F0704030504030204" pitchFamily="34" charset="0"/>
              </a:rPr>
              <a:t>yang </a:t>
            </a:r>
            <a:r>
              <a:rPr lang="id-ID" sz="1400" dirty="0">
                <a:latin typeface="Arial Rounded MT Bold" panose="020F0704030504030204" pitchFamily="34" charset="0"/>
              </a:rPr>
              <a:t>mengakibatkan </a:t>
            </a:r>
            <a:r>
              <a:rPr lang="id-ID" sz="1400" dirty="0" smtClean="0">
                <a:latin typeface="Arial Rounded MT Bold" panose="020F0704030504030204" pitchFamily="34" charset="0"/>
              </a:rPr>
              <a:t>pengeluaran</a:t>
            </a:r>
            <a:r>
              <a:rPr lang="en-US" sz="1400" dirty="0" smtClean="0">
                <a:latin typeface="Arial Rounded MT Bold" panose="020F0704030504030204" pitchFamily="34" charset="0"/>
              </a:rPr>
              <a:t>,</a:t>
            </a:r>
            <a:r>
              <a:rPr lang="id-ID" sz="1400" dirty="0" smtClean="0">
                <a:latin typeface="Arial Rounded MT Bold" panose="020F0704030504030204" pitchFamily="34" charset="0"/>
              </a:rPr>
              <a:t> </a:t>
            </a:r>
            <a:r>
              <a:rPr lang="id-ID" sz="1400" dirty="0">
                <a:latin typeface="Arial Rounded MT Bold" panose="020F0704030504030204" pitchFamily="34" charset="0"/>
              </a:rPr>
              <a:t>dilakukan melalui </a:t>
            </a:r>
            <a:r>
              <a:rPr lang="id-ID" sz="14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pembuatan komitmen.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33401" y="1828800"/>
            <a:ext cx="7848599" cy="4724400"/>
            <a:chOff x="533401" y="1371600"/>
            <a:chExt cx="7848599" cy="5023375"/>
          </a:xfrm>
        </p:grpSpPr>
        <p:sp>
          <p:nvSpPr>
            <p:cNvPr id="455" name="Shape 455"/>
            <p:cNvSpPr/>
            <p:nvPr/>
          </p:nvSpPr>
          <p:spPr>
            <a:xfrm>
              <a:off x="2266176" y="1371600"/>
              <a:ext cx="4103938" cy="622843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 cap="rnd">
              <a:noFill/>
              <a:prstDash val="solid"/>
              <a:miter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-US" sz="1800" b="1" i="0" u="none" strike="noStrike" cap="none" baseline="0" dirty="0">
                  <a:latin typeface="Arial Rounded MT Bold" panose="020F0704030504030204" pitchFamily="34" charset="0"/>
                  <a:ea typeface="Arial"/>
                  <a:cs typeface="Arial"/>
                  <a:sym typeface="Arial"/>
                </a:rPr>
                <a:t>PEMBUATAN KOMITMEN</a:t>
              </a:r>
            </a:p>
          </p:txBody>
        </p:sp>
        <p:sp>
          <p:nvSpPr>
            <p:cNvPr id="456" name="Shape 456"/>
            <p:cNvSpPr/>
            <p:nvPr/>
          </p:nvSpPr>
          <p:spPr>
            <a:xfrm>
              <a:off x="5914120" y="2819400"/>
              <a:ext cx="2222967" cy="71807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19050" cap="rnd">
              <a:noFill/>
              <a:prstDash val="solid"/>
              <a:miter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-US" sz="1800" b="1" i="0" u="none" strike="noStrike" cap="none" baseline="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PERJANJIAN</a:t>
              </a:r>
            </a:p>
          </p:txBody>
        </p:sp>
        <p:sp>
          <p:nvSpPr>
            <p:cNvPr id="457" name="Shape 457"/>
            <p:cNvSpPr/>
            <p:nvPr/>
          </p:nvSpPr>
          <p:spPr>
            <a:xfrm>
              <a:off x="533401" y="2819400"/>
              <a:ext cx="2222967" cy="684207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19050" cap="rnd">
              <a:noFill/>
              <a:prstDash val="solid"/>
              <a:miter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-US" sz="1800" b="1" i="0" u="none" strike="noStrike" cap="none" baseline="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SURAT KEPUTUSAN</a:t>
              </a:r>
            </a:p>
          </p:txBody>
        </p:sp>
        <p:cxnSp>
          <p:nvCxnSpPr>
            <p:cNvPr id="462" name="Shape 462"/>
            <p:cNvCxnSpPr/>
            <p:nvPr/>
          </p:nvCxnSpPr>
          <p:spPr>
            <a:xfrm flipH="1">
              <a:off x="1610687" y="1994443"/>
              <a:ext cx="2707460" cy="804163"/>
            </a:xfrm>
            <a:prstGeom prst="straightConnector1">
              <a:avLst/>
            </a:prstGeom>
            <a:noFill/>
            <a:ln w="38100" cap="rnd">
              <a:solidFill>
                <a:schemeClr val="dk1"/>
              </a:solidFill>
              <a:prstDash val="solid"/>
              <a:miter/>
              <a:headEnd type="none" w="med" len="med"/>
              <a:tailEnd type="stealth" w="lg" len="lg"/>
            </a:ln>
          </p:spPr>
        </p:cxnSp>
        <p:cxnSp>
          <p:nvCxnSpPr>
            <p:cNvPr id="463" name="Shape 463"/>
            <p:cNvCxnSpPr>
              <a:stCxn id="455" idx="2"/>
            </p:cNvCxnSpPr>
            <p:nvPr/>
          </p:nvCxnSpPr>
          <p:spPr>
            <a:xfrm>
              <a:off x="4318145" y="1994443"/>
              <a:ext cx="2736939" cy="804163"/>
            </a:xfrm>
            <a:prstGeom prst="straightConnector1">
              <a:avLst/>
            </a:prstGeom>
            <a:noFill/>
            <a:ln w="38100" cap="rnd">
              <a:solidFill>
                <a:schemeClr val="dk1"/>
              </a:solidFill>
              <a:prstDash val="solid"/>
              <a:miter/>
              <a:headEnd type="none" w="med" len="med"/>
              <a:tailEnd type="stealth" w="lg" len="lg"/>
            </a:ln>
          </p:spPr>
        </p:cxnSp>
        <p:sp>
          <p:nvSpPr>
            <p:cNvPr id="28" name="Flowchart: Multidocument 27"/>
            <p:cNvSpPr/>
            <p:nvPr/>
          </p:nvSpPr>
          <p:spPr>
            <a:xfrm>
              <a:off x="5728168" y="4147074"/>
              <a:ext cx="2653832" cy="1415526"/>
            </a:xfrm>
            <a:prstGeom prst="flowChartMultidocumen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600" dirty="0" smtClean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Surat Perjanjian Penugasan antara Dosen dengan Kepala LPPM</a:t>
              </a:r>
              <a:endParaRPr lang="id-ID" sz="1600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00400" y="5748644"/>
              <a:ext cx="233704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dirty="0" smtClean="0">
                  <a:latin typeface="Arial Rounded MT Bold" panose="020F0704030504030204" pitchFamily="34" charset="0"/>
                </a:rPr>
                <a:t>Pelaksanaan Penelitian &amp; PM</a:t>
              </a:r>
              <a:endParaRPr lang="id-ID" dirty="0">
                <a:latin typeface="Arial Rounded MT Bold" panose="020F0704030504030204" pitchFamily="34" charset="0"/>
              </a:endParaRPr>
            </a:p>
          </p:txBody>
        </p:sp>
        <p:cxnSp>
          <p:nvCxnSpPr>
            <p:cNvPr id="17" name="Elbow Connector 16"/>
            <p:cNvCxnSpPr>
              <a:stCxn id="28" idx="2"/>
              <a:endCxn id="14" idx="3"/>
            </p:cNvCxnSpPr>
            <p:nvPr/>
          </p:nvCxnSpPr>
          <p:spPr>
            <a:xfrm rot="5400000">
              <a:off x="5922584" y="5123850"/>
              <a:ext cx="562816" cy="1333104"/>
            </a:xfrm>
            <a:prstGeom prst="bentConnector2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456" idx="2"/>
            </p:cNvCxnSpPr>
            <p:nvPr/>
          </p:nvCxnSpPr>
          <p:spPr>
            <a:xfrm flipH="1">
              <a:off x="7025603" y="3537474"/>
              <a:ext cx="1" cy="6096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931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/>
        </p:nvSpPr>
        <p:spPr>
          <a:xfrm>
            <a:off x="1447800" y="3733800"/>
            <a:ext cx="2057400" cy="1219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447800" y="1371600"/>
            <a:ext cx="2057400" cy="1143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id-ID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PENYELESAIAN KOMITMEN</a:t>
            </a:r>
            <a:br>
              <a:rPr lang="id-ID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id-ID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DALAM RANGKA PELAKSANAAN PENELITIAN</a:t>
            </a:r>
            <a:endParaRPr lang="id-ID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555794"/>
              </p:ext>
            </p:extLst>
          </p:nvPr>
        </p:nvGraphicFramePr>
        <p:xfrm>
          <a:off x="304800" y="1371600"/>
          <a:ext cx="8458200" cy="193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3780956306"/>
              </p:ext>
            </p:extLst>
          </p:nvPr>
        </p:nvGraphicFramePr>
        <p:xfrm>
          <a:off x="304800" y="3733800"/>
          <a:ext cx="8458200" cy="193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1447800" y="5117792"/>
            <a:ext cx="5257800" cy="1892608"/>
            <a:chOff x="1371602" y="655858"/>
            <a:chExt cx="3778689" cy="1283008"/>
          </a:xfrm>
        </p:grpSpPr>
        <p:sp>
          <p:nvSpPr>
            <p:cNvPr id="25" name="Rectangle 24"/>
            <p:cNvSpPr/>
            <p:nvPr/>
          </p:nvSpPr>
          <p:spPr>
            <a:xfrm>
              <a:off x="1371602" y="655858"/>
              <a:ext cx="3778689" cy="128300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1371602" y="802426"/>
              <a:ext cx="3778689" cy="9814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t" anchorCtr="0">
              <a:noAutofit/>
            </a:bodyPr>
            <a:lstStyle/>
            <a:p>
              <a:pPr marL="271463" lvl="0" indent="-271463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1400" kern="1200" dirty="0" smtClean="0">
                  <a:latin typeface="Arial Rounded MT Bold" panose="020F0704030504030204" pitchFamily="34" charset="0"/>
                </a:rPr>
                <a:t>1.  Mengunggah ke SIMLITABMAS : </a:t>
              </a:r>
            </a:p>
            <a:p>
              <a:pPr marL="271463" lvl="0" indent="-271463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1400" kern="1200" dirty="0" smtClean="0">
                  <a:latin typeface="Arial Rounded MT Bold" panose="020F0704030504030204" pitchFamily="34" charset="0"/>
                </a:rPr>
                <a:t>	- Lap Kemajuan Pekerjaan</a:t>
              </a:r>
            </a:p>
            <a:p>
              <a:pPr marL="271463" lvl="0" indent="-271463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1400" kern="1200" dirty="0" smtClean="0">
                  <a:latin typeface="Arial Rounded MT Bold" panose="020F0704030504030204" pitchFamily="34" charset="0"/>
                </a:rPr>
                <a:t>	- Ctt harian/Log book Lap Penggunaan dana 70%</a:t>
              </a:r>
            </a:p>
            <a:p>
              <a:pPr marL="271463" lvl="0" indent="-271463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1400" kern="1200" dirty="0" smtClean="0">
                  <a:latin typeface="Arial Rounded MT Bold" panose="020F0704030504030204" pitchFamily="34" charset="0"/>
                </a:rPr>
                <a:t>2.  Menyerahkan hardcopy dok : Rekap Lap dana 70%, Lap Kemajuan, Lap Penggunaan dana (bukti fisik) &amp; Catatan harian/log book </a:t>
              </a:r>
              <a:endParaRPr lang="id-ID" sz="1400" kern="1200" dirty="0">
                <a:latin typeface="Arial Rounded MT Bold" panose="020F0704030504030204" pitchFamily="34" charset="0"/>
              </a:endParaRPr>
            </a:p>
            <a:p>
              <a:pPr marL="271463" lvl="1" indent="-271463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>
                <a:latin typeface="Arial Rounded MT Bold" panose="020F0704030504030204" pitchFamily="34" charset="0"/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457200" y="3505200"/>
            <a:ext cx="83058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7200" y="1219200"/>
            <a:ext cx="83058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rved Right Arrow 31"/>
          <p:cNvSpPr/>
          <p:nvPr/>
        </p:nvSpPr>
        <p:spPr>
          <a:xfrm>
            <a:off x="838200" y="1752600"/>
            <a:ext cx="609600" cy="12315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4" name="Curved Right Arrow 33"/>
          <p:cNvSpPr/>
          <p:nvPr/>
        </p:nvSpPr>
        <p:spPr>
          <a:xfrm>
            <a:off x="829733" y="4133387"/>
            <a:ext cx="609600" cy="12315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14800" y="17526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dirty="0" smtClean="0">
                <a:latin typeface="Arial Rounded MT Bold" panose="020F0704030504030204" pitchFamily="34" charset="0"/>
              </a:rPr>
              <a:t>Transfer dari RC LPPM ke RC Bank Peneliti</a:t>
            </a:r>
            <a:endParaRPr lang="id-ID" sz="1400" dirty="0">
              <a:latin typeface="Arial Rounded MT Bold" panose="020F0704030504030204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657600" y="2907992"/>
            <a:ext cx="3048000" cy="0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524000" y="5169207"/>
            <a:ext cx="4953000" cy="16624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86200" y="40386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dirty="0" smtClean="0">
                <a:latin typeface="Arial Rounded MT Bold" panose="020F0704030504030204" pitchFamily="34" charset="0"/>
              </a:rPr>
              <a:t>Transfer dari RC LPPM ke RC Bank Peneliti</a:t>
            </a:r>
            <a:endParaRPr lang="id-ID" sz="1400" dirty="0">
              <a:latin typeface="Arial Rounded MT Bold" panose="020F07040305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96200" y="182880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Rounded MT Bold" pitchFamily="34" charset="0"/>
              </a:rPr>
              <a:t>…????</a:t>
            </a:r>
            <a:endParaRPr lang="en-US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61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848380"/>
            <a:ext cx="7662890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BELANJA HONORARIUM</a:t>
            </a:r>
            <a:endParaRPr lang="en-US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2910" y="1737479"/>
            <a:ext cx="766289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 Rounded MT Bold" panose="020F0704030504030204" pitchFamily="34" charset="0"/>
              </a:rPr>
              <a:t>Pemberian</a:t>
            </a:r>
            <a:r>
              <a:rPr lang="en-US" dirty="0" smtClean="0">
                <a:latin typeface="Arial Rounded MT Bold" panose="020F0704030504030204" pitchFamily="34" charset="0"/>
              </a:rPr>
              <a:t> honorarium  </a:t>
            </a:r>
            <a:r>
              <a:rPr lang="en-US" dirty="0" err="1" smtClean="0">
                <a:latin typeface="Arial Rounded MT Bold" panose="020F0704030504030204" pitchFamily="34" charset="0"/>
              </a:rPr>
              <a:t>penelitian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disesuaikan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dengan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surat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edaran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Direktorat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Jenderal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Pendidikan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Tinggi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nomor</a:t>
            </a:r>
            <a:r>
              <a:rPr lang="en-US" dirty="0" smtClean="0">
                <a:latin typeface="Arial Rounded MT Bold" panose="020F0704030504030204" pitchFamily="34" charset="0"/>
              </a:rPr>
              <a:t> 1173/E5.1/LT/2015 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penjelasan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dari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Inspektorat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Jenderal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nomor</a:t>
            </a:r>
            <a:r>
              <a:rPr lang="en-US" dirty="0" smtClean="0">
                <a:latin typeface="Arial Rounded MT Bold" panose="020F0704030504030204" pitchFamily="34" charset="0"/>
              </a:rPr>
              <a:t> 2891/64/KU/2015.</a:t>
            </a:r>
          </a:p>
          <a:p>
            <a:pPr algn="just"/>
            <a:endParaRPr lang="id-ID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id-ID" dirty="0" smtClean="0">
                <a:latin typeface="Arial Rounded MT Bold" panose="020F0704030504030204" pitchFamily="34" charset="0"/>
              </a:rPr>
              <a:t>Disesuaikan dengan beban kerja dosen dalam melaksanakan tugas, pokok dan fungsi.</a:t>
            </a:r>
          </a:p>
          <a:p>
            <a:pPr algn="just"/>
            <a:endParaRPr lang="id-ID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id-ID" dirty="0" smtClean="0">
                <a:latin typeface="Arial Rounded MT Bold" panose="020F0704030504030204" pitchFamily="34" charset="0"/>
              </a:rPr>
              <a:t>Jika sudah sesuai dengan ketentuan, k</a:t>
            </a:r>
            <a:r>
              <a:rPr lang="en-US" dirty="0" err="1" smtClean="0">
                <a:latin typeface="Arial Rounded MT Bold" panose="020F0704030504030204" pitchFamily="34" charset="0"/>
              </a:rPr>
              <a:t>elengkapan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id-ID" dirty="0" smtClean="0">
                <a:latin typeface="Arial Rounded MT Bold" panose="020F0704030504030204" pitchFamily="34" charset="0"/>
              </a:rPr>
              <a:t>a</a:t>
            </a:r>
            <a:r>
              <a:rPr lang="en-US" dirty="0" err="1" smtClean="0">
                <a:latin typeface="Arial Rounded MT Bold" panose="020F0704030504030204" pitchFamily="34" charset="0"/>
              </a:rPr>
              <a:t>dministrasi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</a:rPr>
              <a:t>:</a:t>
            </a: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1.	</a:t>
            </a:r>
            <a:r>
              <a:rPr lang="id-ID" dirty="0">
                <a:latin typeface="Arial Rounded MT Bold" panose="020F0704030504030204" pitchFamily="34" charset="0"/>
              </a:rPr>
              <a:t>Kuitansi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atau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id-ID" dirty="0">
                <a:latin typeface="Arial Rounded MT Bold" panose="020F0704030504030204" pitchFamily="34" charset="0"/>
              </a:rPr>
              <a:t>Daftar penerima upah/honor;</a:t>
            </a:r>
            <a:endParaRPr lang="en-US" dirty="0">
              <a:latin typeface="Arial Rounded MT Bold" panose="020F0704030504030204" pitchFamily="34" charset="0"/>
            </a:endParaRPr>
          </a:p>
          <a:p>
            <a:pPr marL="514350" indent="-514350">
              <a:buNone/>
            </a:pPr>
            <a:r>
              <a:rPr lang="en-US" dirty="0">
                <a:latin typeface="Arial Rounded MT Bold" panose="020F0704030504030204" pitchFamily="34" charset="0"/>
              </a:rPr>
              <a:t>2.	SSP </a:t>
            </a:r>
            <a:r>
              <a:rPr lang="en-US" dirty="0" err="1">
                <a:latin typeface="Arial Rounded MT Bold" panose="020F0704030504030204" pitchFamily="34" charset="0"/>
              </a:rPr>
              <a:t>Pajak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PPh</a:t>
            </a:r>
            <a:r>
              <a:rPr lang="en-US" dirty="0">
                <a:latin typeface="Arial Rounded MT Bold" panose="020F0704030504030204" pitchFamily="34" charset="0"/>
              </a:rPr>
              <a:t> 21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976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81000"/>
            <a:ext cx="83058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d-ID" sz="2400" b="1" dirty="0" smtClean="0">
                <a:latin typeface="Arial Rounded MT Bold" panose="020F0704030504030204" pitchFamily="34" charset="0"/>
              </a:rPr>
              <a:t>Pungutan Pajak Belanja Pegawai atas Honorarium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endParaRPr lang="id-ID" sz="2400" b="1" dirty="0" smtClean="0">
              <a:latin typeface="Arial Rounded MT Bold" panose="020F0704030504030204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 Rounded MT Bold" panose="020F0704030504030204" pitchFamily="34" charset="0"/>
              </a:rPr>
              <a:t>(PP </a:t>
            </a:r>
            <a:r>
              <a:rPr lang="en-US" sz="2400" b="1" dirty="0" err="1">
                <a:latin typeface="Arial Rounded MT Bold" panose="020F0704030504030204" pitchFamily="34" charset="0"/>
              </a:rPr>
              <a:t>Nomor</a:t>
            </a:r>
            <a:r>
              <a:rPr lang="en-US" sz="2400" b="1" dirty="0">
                <a:latin typeface="Arial Rounded MT Bold" panose="020F0704030504030204" pitchFamily="34" charset="0"/>
              </a:rPr>
              <a:t> : 80 </a:t>
            </a:r>
            <a:r>
              <a:rPr lang="en-US" sz="2400" b="1" dirty="0" err="1">
                <a:latin typeface="Arial Rounded MT Bold" panose="020F0704030504030204" pitchFamily="34" charset="0"/>
              </a:rPr>
              <a:t>Tahun</a:t>
            </a:r>
            <a:r>
              <a:rPr lang="en-US" sz="2400" b="1" dirty="0">
                <a:latin typeface="Arial Rounded MT Bold" panose="020F0704030504030204" pitchFamily="34" charset="0"/>
              </a:rPr>
              <a:t> 2010)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endParaRPr lang="id-ID" sz="2400" b="1" dirty="0" smtClean="0">
              <a:latin typeface="Arial Rounded MT Bold" panose="020F0704030504030204" pitchFamily="34" charset="0"/>
            </a:endParaRPr>
          </a:p>
          <a:p>
            <a:pPr marL="457200" indent="-1371600" algn="just">
              <a:lnSpc>
                <a:spcPct val="120000"/>
              </a:lnSpc>
              <a:spcAft>
                <a:spcPts val="600"/>
              </a:spcAft>
              <a:buNone/>
            </a:pPr>
            <a:endParaRPr lang="id-ID" b="1" dirty="0" smtClean="0"/>
          </a:p>
          <a:p>
            <a:pPr marL="457200" indent="-137160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b="1" dirty="0" smtClean="0"/>
              <a:t>a</a:t>
            </a:r>
            <a:r>
              <a:rPr lang="en-US" b="1" dirty="0"/>
              <a:t>.	</a:t>
            </a:r>
            <a:r>
              <a:rPr lang="en-US" b="1" dirty="0" err="1" smtClean="0"/>
              <a:t>dipungut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saat</a:t>
            </a:r>
            <a:r>
              <a:rPr lang="en-US" b="1" dirty="0" smtClean="0"/>
              <a:t> </a:t>
            </a:r>
            <a:r>
              <a:rPr lang="en-US" b="1" dirty="0" err="1" smtClean="0"/>
              <a:t>menerima</a:t>
            </a:r>
            <a:r>
              <a:rPr lang="en-US" b="1" dirty="0" smtClean="0"/>
              <a:t> honorarium</a:t>
            </a:r>
          </a:p>
          <a:p>
            <a:pPr marL="457200" indent="-1371600" algn="just">
              <a:buNone/>
            </a:pPr>
            <a:r>
              <a:rPr lang="en-US" b="1" dirty="0" smtClean="0"/>
              <a:t>b.	</a:t>
            </a:r>
            <a:r>
              <a:rPr lang="en-US" b="1" dirty="0" err="1" smtClean="0"/>
              <a:t>Tarif</a:t>
            </a:r>
            <a:r>
              <a:rPr lang="en-US" b="1" dirty="0" smtClean="0"/>
              <a:t> </a:t>
            </a:r>
            <a:r>
              <a:rPr lang="id-ID" b="1" dirty="0" smtClean="0"/>
              <a:t>untuk pajak penghasilan</a:t>
            </a:r>
            <a:r>
              <a:rPr lang="en-US" b="1" dirty="0" smtClean="0"/>
              <a:t> </a:t>
            </a:r>
            <a:r>
              <a:rPr lang="id-ID" b="1" dirty="0" smtClean="0"/>
              <a:t>(PPh) </a:t>
            </a:r>
            <a:r>
              <a:rPr lang="en-US" b="1" dirty="0" err="1" smtClean="0"/>
              <a:t>Pasal</a:t>
            </a:r>
            <a:r>
              <a:rPr lang="id-ID" b="1" dirty="0" smtClean="0"/>
              <a:t> 21</a:t>
            </a:r>
            <a:r>
              <a:rPr lang="en-US" b="1" dirty="0" smtClean="0"/>
              <a:t>  final PNS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berikut</a:t>
            </a:r>
            <a:r>
              <a:rPr lang="en-US" b="1" dirty="0" smtClean="0"/>
              <a:t> :</a:t>
            </a:r>
          </a:p>
          <a:p>
            <a:pPr marL="457200" indent="-514350">
              <a:buNone/>
            </a:pPr>
            <a:r>
              <a:rPr lang="en-US" b="1" dirty="0"/>
              <a:t>	- 	</a:t>
            </a:r>
            <a:r>
              <a:rPr lang="en-US" b="1" dirty="0" err="1"/>
              <a:t>Golongan</a:t>
            </a:r>
            <a:r>
              <a:rPr lang="en-US" b="1" dirty="0"/>
              <a:t> IV   	:   15%</a:t>
            </a:r>
          </a:p>
          <a:p>
            <a:pPr marL="457200" indent="-514350">
              <a:buNone/>
            </a:pPr>
            <a:r>
              <a:rPr lang="en-US" b="1" dirty="0"/>
              <a:t>	-	</a:t>
            </a:r>
            <a:r>
              <a:rPr lang="en-US" b="1" dirty="0" err="1"/>
              <a:t>Golongan</a:t>
            </a:r>
            <a:r>
              <a:rPr lang="en-US" b="1" dirty="0"/>
              <a:t> III	:    5%</a:t>
            </a:r>
          </a:p>
          <a:p>
            <a:pPr marL="457200" indent="-51435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b="1" dirty="0"/>
              <a:t>	-	</a:t>
            </a:r>
            <a:r>
              <a:rPr lang="en-US" b="1" dirty="0" err="1"/>
              <a:t>Golongan</a:t>
            </a:r>
            <a:r>
              <a:rPr lang="en-US" b="1" dirty="0"/>
              <a:t> II/I	:    </a:t>
            </a:r>
            <a:r>
              <a:rPr lang="id-ID" b="1" dirty="0" smtClean="0"/>
              <a:t>0%</a:t>
            </a:r>
          </a:p>
          <a:p>
            <a:pPr marL="457200" indent="-514350">
              <a:lnSpc>
                <a:spcPct val="120000"/>
              </a:lnSpc>
              <a:spcAft>
                <a:spcPts val="600"/>
              </a:spcAft>
              <a:buNone/>
            </a:pPr>
            <a:r>
              <a:rPr lang="id-ID" b="1" dirty="0" smtClean="0"/>
              <a:t>c.	Bagi yang tidak mempunyai NPWP dikenakan tarif : 6%</a:t>
            </a:r>
            <a:endParaRPr lang="en-US" b="1" dirty="0"/>
          </a:p>
          <a:p>
            <a:pPr marL="439738" indent="-439738">
              <a:spcAft>
                <a:spcPts val="600"/>
              </a:spcAft>
              <a:tabLst>
                <a:tab pos="439738" algn="l"/>
              </a:tabLst>
            </a:pPr>
            <a:r>
              <a:rPr lang="id-ID" b="1" dirty="0" smtClean="0"/>
              <a:t>d. 	Surat </a:t>
            </a:r>
            <a:r>
              <a:rPr lang="id-ID" b="1" dirty="0"/>
              <a:t>Setoran Pajak (SSP) </a:t>
            </a:r>
            <a:r>
              <a:rPr lang="en-US" b="1" dirty="0" err="1"/>
              <a:t>disetor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bank </a:t>
            </a:r>
            <a:r>
              <a:rPr lang="en-US" b="1" dirty="0" err="1"/>
              <a:t>persepsi</a:t>
            </a:r>
            <a:r>
              <a:rPr lang="en-US" b="1" dirty="0"/>
              <a:t> paling </a:t>
            </a:r>
            <a:r>
              <a:rPr lang="en-US" b="1" dirty="0" err="1"/>
              <a:t>lambat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tanggal</a:t>
            </a:r>
            <a:r>
              <a:rPr lang="en-US" b="1" dirty="0"/>
              <a:t> 10 </a:t>
            </a:r>
            <a:r>
              <a:rPr lang="en-US" b="1" dirty="0" err="1"/>
              <a:t>bulan</a:t>
            </a:r>
            <a:r>
              <a:rPr lang="en-US" b="1" dirty="0"/>
              <a:t> </a:t>
            </a:r>
            <a:r>
              <a:rPr lang="en-US" b="1" dirty="0" err="1"/>
              <a:t>berikutnya</a:t>
            </a:r>
            <a:r>
              <a:rPr lang="en-US" b="1" dirty="0"/>
              <a:t>,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menggunakan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NPWP</a:t>
            </a:r>
            <a:r>
              <a:rPr lang="id-ID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Bendahara</a:t>
            </a:r>
            <a:r>
              <a:rPr lang="id-ID" b="1" dirty="0" smtClean="0">
                <a:solidFill>
                  <a:srgbClr val="FF0000"/>
                </a:solidFill>
              </a:rPr>
              <a:t> LPPM </a:t>
            </a:r>
          </a:p>
          <a:p>
            <a:pPr>
              <a:spcAft>
                <a:spcPts val="600"/>
              </a:spcAft>
              <a:tabLst>
                <a:tab pos="439738" algn="l"/>
              </a:tabLst>
            </a:pPr>
            <a:r>
              <a:rPr lang="id-ID" b="1" dirty="0" smtClean="0"/>
              <a:t>e.	Nomor NPWP : 00.342.956.0-434.000 </a:t>
            </a:r>
          </a:p>
          <a:p>
            <a:pPr marL="439738" indent="-439738">
              <a:spcAft>
                <a:spcPts val="600"/>
              </a:spcAft>
              <a:tabLst>
                <a:tab pos="439738" algn="l"/>
              </a:tabLst>
            </a:pPr>
            <a:r>
              <a:rPr lang="id-ID" b="1" dirty="0" smtClean="0"/>
              <a:t>f. 	B</a:t>
            </a:r>
            <a:r>
              <a:rPr lang="en-US" b="1" dirty="0" err="1" smtClean="0"/>
              <a:t>ukti</a:t>
            </a:r>
            <a:r>
              <a:rPr lang="en-US" b="1" dirty="0" smtClean="0"/>
              <a:t> </a:t>
            </a:r>
            <a:r>
              <a:rPr lang="id-ID" b="1" i="1" dirty="0">
                <a:solidFill>
                  <a:srgbClr val="0000FF"/>
                </a:solidFill>
              </a:rPr>
              <a:t>Surat Setoran Pajak (SSP) </a:t>
            </a:r>
            <a:r>
              <a:rPr lang="en-US" b="1" i="1" dirty="0" err="1">
                <a:solidFill>
                  <a:srgbClr val="0000FF"/>
                </a:solidFill>
              </a:rPr>
              <a:t>lampiran</a:t>
            </a:r>
            <a:r>
              <a:rPr lang="en-US" b="1" i="1" dirty="0">
                <a:solidFill>
                  <a:srgbClr val="0000FF"/>
                </a:solidFill>
              </a:rPr>
              <a:t> 1 &amp; 3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i="1" dirty="0" err="1">
                <a:solidFill>
                  <a:srgbClr val="0000FF"/>
                </a:solidFill>
              </a:rPr>
              <a:t>Daftar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Penerima</a:t>
            </a:r>
            <a:r>
              <a:rPr lang="en-US" b="1" dirty="0" smtClean="0"/>
              <a:t>, </a:t>
            </a:r>
            <a:r>
              <a:rPr lang="en-US" b="1" dirty="0" err="1"/>
              <a:t>untuk</a:t>
            </a:r>
            <a:r>
              <a:rPr lang="en-US" b="1" dirty="0"/>
              <a:t> di </a:t>
            </a:r>
            <a:r>
              <a:rPr lang="en-US" b="1" dirty="0" err="1"/>
              <a:t>laporkan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SPT </a:t>
            </a:r>
            <a:r>
              <a:rPr lang="en-US" b="1" dirty="0" err="1"/>
              <a:t>masa</a:t>
            </a:r>
            <a:r>
              <a:rPr lang="en-US" b="1" dirty="0"/>
              <a:t> </a:t>
            </a:r>
            <a:r>
              <a:rPr lang="en-US" b="1" dirty="0" err="1"/>
              <a:t>bulanan</a:t>
            </a:r>
            <a:endParaRPr lang="en-US" b="1" dirty="0"/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AutoNum type="alphaLcPeriod" startAt="3"/>
            </a:pP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054" t="19726" r="56592" b="69532"/>
          <a:stretch>
            <a:fillRect/>
          </a:stretch>
        </p:blipFill>
        <p:spPr bwMode="auto">
          <a:xfrm>
            <a:off x="0" y="6096000"/>
            <a:ext cx="36576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2597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7672</TotalTime>
  <Words>1030</Words>
  <Application>Microsoft Office PowerPoint</Application>
  <PresentationFormat>On-screen Show (4:3)</PresentationFormat>
  <Paragraphs>247</Paragraphs>
  <Slides>26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 Rounded MT Bold</vt:lpstr>
      <vt:lpstr>Calibri</vt:lpstr>
      <vt:lpstr>Century Schoolbook</vt:lpstr>
      <vt:lpstr>Times New Roman</vt:lpstr>
      <vt:lpstr>Wingdings</vt:lpstr>
      <vt:lpstr>Wingdings 2</vt:lpstr>
      <vt:lpstr>Oriel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PELAKSANAAN ANGGARAN  BELANJA PENELITIAN &amp; PM</vt:lpstr>
      <vt:lpstr>PENYELESAIAN KOMITMEN DALAM RANGKA PELAKSANAAN PENELITIAN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: Surat Setoran Pajak (SSP) PPh Pasal 21</vt:lpstr>
      <vt:lpstr>Contoh : Lampiran Bukti Pungut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saltelite02</dc:creator>
  <cp:lastModifiedBy>LENOVO X131e</cp:lastModifiedBy>
  <cp:revision>215</cp:revision>
  <cp:lastPrinted>2016-04-26T02:02:00Z</cp:lastPrinted>
  <dcterms:created xsi:type="dcterms:W3CDTF">2014-03-07T14:05:09Z</dcterms:created>
  <dcterms:modified xsi:type="dcterms:W3CDTF">2016-04-26T03:18:08Z</dcterms:modified>
</cp:coreProperties>
</file>